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77" r:id="rId4"/>
    <p:sldId id="276" r:id="rId5"/>
    <p:sldId id="280" r:id="rId6"/>
    <p:sldId id="282" r:id="rId7"/>
    <p:sldId id="281" r:id="rId8"/>
    <p:sldId id="283" r:id="rId9"/>
    <p:sldId id="273" r:id="rId10"/>
    <p:sldId id="278" r:id="rId11"/>
    <p:sldId id="257" r:id="rId12"/>
    <p:sldId id="279" r:id="rId13"/>
    <p:sldId id="258" r:id="rId14"/>
    <p:sldId id="284" r:id="rId15"/>
    <p:sldId id="285" r:id="rId16"/>
    <p:sldId id="286" r:id="rId17"/>
    <p:sldId id="288" r:id="rId18"/>
    <p:sldId id="294" r:id="rId19"/>
    <p:sldId id="295" r:id="rId20"/>
    <p:sldId id="296" r:id="rId21"/>
    <p:sldId id="306" r:id="rId22"/>
    <p:sldId id="289" r:id="rId23"/>
    <p:sldId id="291" r:id="rId24"/>
    <p:sldId id="297" r:id="rId25"/>
    <p:sldId id="292" r:id="rId26"/>
    <p:sldId id="293" r:id="rId27"/>
    <p:sldId id="298" r:id="rId28"/>
    <p:sldId id="299" r:id="rId29"/>
    <p:sldId id="300" r:id="rId30"/>
    <p:sldId id="301" r:id="rId31"/>
    <p:sldId id="302" r:id="rId32"/>
    <p:sldId id="303" r:id="rId33"/>
    <p:sldId id="304" r:id="rId34"/>
    <p:sldId id="305" r:id="rId35"/>
    <p:sldId id="290"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17813-4E93-4DA3-B976-10088050A21F}"/>
              </a:ext>
            </a:extLst>
          </p:cNvPr>
          <p:cNvSpPr>
            <a:spLocks noGrp="1"/>
          </p:cNvSpPr>
          <p:nvPr>
            <p:ph type="ctrTitle"/>
          </p:nvPr>
        </p:nvSpPr>
        <p:spPr>
          <a:xfrm>
            <a:off x="2417779" y="392723"/>
            <a:ext cx="8637073" cy="2541431"/>
          </a:xfrm>
        </p:spPr>
        <p:txBody>
          <a:bodyPr>
            <a:normAutofit/>
          </a:bodyPr>
          <a:lstStyle/>
          <a:p>
            <a:pPr algn="ctr"/>
            <a:r>
              <a:rPr lang="nl-NL" sz="4000" b="1" dirty="0"/>
              <a:t>Elk lid betrokken </a:t>
            </a:r>
            <a:br>
              <a:rPr lang="nl-NL" sz="4000" b="1" dirty="0"/>
            </a:br>
            <a:r>
              <a:rPr lang="nl-NL" sz="4000" b="1" dirty="0"/>
              <a:t>&amp; </a:t>
            </a:r>
            <a:br>
              <a:rPr lang="nl-NL" sz="4000" b="1" dirty="0"/>
            </a:br>
            <a:r>
              <a:rPr lang="nl-NL" sz="4000" b="1" dirty="0"/>
              <a:t>sabbatschool </a:t>
            </a:r>
            <a:endParaRPr lang="nl-NL" sz="4000" dirty="0"/>
          </a:p>
        </p:txBody>
      </p:sp>
      <p:sp>
        <p:nvSpPr>
          <p:cNvPr id="3" name="Ondertitel 2">
            <a:extLst>
              <a:ext uri="{FF2B5EF4-FFF2-40B4-BE49-F238E27FC236}">
                <a16:creationId xmlns:a16="http://schemas.microsoft.com/office/drawing/2014/main" id="{EF1E3A42-82E8-42E5-8F91-7FCFA8D49271}"/>
              </a:ext>
            </a:extLst>
          </p:cNvPr>
          <p:cNvSpPr>
            <a:spLocks noGrp="1"/>
          </p:cNvSpPr>
          <p:nvPr>
            <p:ph type="subTitle" idx="1"/>
          </p:nvPr>
        </p:nvSpPr>
        <p:spPr>
          <a:xfrm>
            <a:off x="2417780" y="3531204"/>
            <a:ext cx="8637072" cy="2524498"/>
          </a:xfrm>
        </p:spPr>
        <p:txBody>
          <a:bodyPr>
            <a:normAutofit/>
          </a:bodyPr>
          <a:lstStyle/>
          <a:p>
            <a:pPr algn="ctr"/>
            <a:endParaRPr lang="nl-NL" sz="2800" dirty="0"/>
          </a:p>
          <a:p>
            <a:pPr algn="ctr"/>
            <a:r>
              <a:rPr lang="nl-NL" sz="2800" dirty="0"/>
              <a:t>Jacob engelgeer</a:t>
            </a:r>
          </a:p>
          <a:p>
            <a:pPr algn="ctr"/>
            <a:r>
              <a:rPr lang="nl-NL" sz="2400" dirty="0"/>
              <a:t>Departement Ontwikkeling &amp; Toerusting</a:t>
            </a:r>
          </a:p>
          <a:p>
            <a:pPr algn="ctr"/>
            <a:r>
              <a:rPr lang="nl-NL" sz="2400" dirty="0"/>
              <a:t>14 november 2021</a:t>
            </a:r>
          </a:p>
        </p:txBody>
      </p:sp>
    </p:spTree>
    <p:extLst>
      <p:ext uri="{BB962C8B-B14F-4D97-AF65-F5344CB8AC3E}">
        <p14:creationId xmlns:p14="http://schemas.microsoft.com/office/powerpoint/2010/main" val="356127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1D7634-2E7A-4634-BA12-03D3D4DB37AC}"/>
              </a:ext>
            </a:extLst>
          </p:cNvPr>
          <p:cNvSpPr>
            <a:spLocks noGrp="1"/>
          </p:cNvSpPr>
          <p:nvPr>
            <p:ph type="title"/>
          </p:nvPr>
        </p:nvSpPr>
        <p:spPr>
          <a:xfrm>
            <a:off x="1451580" y="804519"/>
            <a:ext cx="4325112" cy="1049235"/>
          </a:xfrm>
        </p:spPr>
        <p:txBody>
          <a:bodyPr>
            <a:normAutofit/>
          </a:bodyPr>
          <a:lstStyle/>
          <a:p>
            <a:r>
              <a:rPr lang="nl-NL" sz="2800" dirty="0"/>
              <a:t>Dialoog – IN GESPREK MET HET WOORD</a:t>
            </a:r>
          </a:p>
        </p:txBody>
      </p:sp>
      <p:cxnSp>
        <p:nvCxnSpPr>
          <p:cNvPr id="13" name="Straight Connector 1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49B0085B-7A4D-45CF-ABCB-C3A3B559AE2B}"/>
              </a:ext>
            </a:extLst>
          </p:cNvPr>
          <p:cNvSpPr>
            <a:spLocks noGrp="1"/>
          </p:cNvSpPr>
          <p:nvPr>
            <p:ph idx="1"/>
          </p:nvPr>
        </p:nvSpPr>
        <p:spPr>
          <a:xfrm>
            <a:off x="1451579" y="2015732"/>
            <a:ext cx="4888261" cy="4074172"/>
          </a:xfrm>
        </p:spPr>
        <p:txBody>
          <a:bodyPr>
            <a:normAutofit/>
          </a:bodyPr>
          <a:lstStyle/>
          <a:p>
            <a:pPr marL="0" indent="0">
              <a:buNone/>
            </a:pPr>
            <a:endParaRPr lang="en-US" sz="3200" dirty="0"/>
          </a:p>
          <a:p>
            <a:pPr marL="0" indent="0" algn="ctr">
              <a:buNone/>
            </a:pPr>
            <a:r>
              <a:rPr lang="en-US" sz="3200" dirty="0" err="1"/>
              <a:t>Eerste</a:t>
            </a:r>
            <a:r>
              <a:rPr lang="en-US" sz="3200" dirty="0"/>
              <a:t> </a:t>
            </a:r>
            <a:r>
              <a:rPr lang="en-US" sz="3200" dirty="0" err="1"/>
              <a:t>kwartaal</a:t>
            </a:r>
            <a:r>
              <a:rPr lang="en-US" sz="3200" dirty="0"/>
              <a:t> van 2022</a:t>
            </a:r>
          </a:p>
          <a:p>
            <a:pPr marL="0" indent="0" algn="ctr">
              <a:buNone/>
            </a:pPr>
            <a:r>
              <a:rPr lang="en-US" sz="3200" dirty="0" err="1"/>
              <a:t>heeft</a:t>
            </a:r>
            <a:r>
              <a:rPr lang="en-US" sz="3200" dirty="0"/>
              <a:t> </a:t>
            </a:r>
            <a:r>
              <a:rPr lang="en-US" sz="3200" dirty="0" err="1"/>
              <a:t>als</a:t>
            </a:r>
            <a:r>
              <a:rPr lang="en-US" sz="3200" dirty="0"/>
              <a:t> </a:t>
            </a:r>
            <a:r>
              <a:rPr lang="en-US" sz="3200" dirty="0" err="1"/>
              <a:t>thema</a:t>
            </a:r>
            <a:endParaRPr lang="en-US" sz="3200" dirty="0"/>
          </a:p>
          <a:p>
            <a:pPr marL="0" indent="0" algn="ctr">
              <a:buNone/>
            </a:pPr>
            <a:r>
              <a:rPr lang="en-US" sz="3200" dirty="0"/>
              <a:t>de </a:t>
            </a:r>
            <a:r>
              <a:rPr lang="en-US" sz="3200" dirty="0" err="1"/>
              <a:t>boodschap</a:t>
            </a:r>
            <a:r>
              <a:rPr lang="en-US" sz="3200" dirty="0"/>
              <a:t> van </a:t>
            </a:r>
            <a:r>
              <a:rPr lang="en-US" sz="3200" dirty="0" err="1"/>
              <a:t>Hebreeën</a:t>
            </a:r>
            <a:endParaRPr lang="en-US" sz="3200" dirty="0"/>
          </a:p>
        </p:txBody>
      </p:sp>
      <p:pic>
        <p:nvPicPr>
          <p:cNvPr id="4" name="Tijdelijke aanduiding voor inhoud 3">
            <a:extLst>
              <a:ext uri="{FF2B5EF4-FFF2-40B4-BE49-F238E27FC236}">
                <a16:creationId xmlns:a16="http://schemas.microsoft.com/office/drawing/2014/main" id="{F98C27A3-F9EC-4570-A845-6CD560717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44401" y="804519"/>
            <a:ext cx="3383783" cy="5285385"/>
          </a:xfrm>
          <a:prstGeom prst="rect">
            <a:avLst/>
          </a:prstGeom>
          <a:noFill/>
        </p:spPr>
      </p:pic>
    </p:spTree>
    <p:extLst>
      <p:ext uri="{BB962C8B-B14F-4D97-AF65-F5344CB8AC3E}">
        <p14:creationId xmlns:p14="http://schemas.microsoft.com/office/powerpoint/2010/main" val="147961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4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371D7634-2E7A-4634-BA12-03D3D4DB37AC}"/>
              </a:ext>
            </a:extLst>
          </p:cNvPr>
          <p:cNvSpPr>
            <a:spLocks noGrp="1"/>
          </p:cNvSpPr>
          <p:nvPr>
            <p:ph type="title"/>
          </p:nvPr>
        </p:nvSpPr>
        <p:spPr>
          <a:xfrm>
            <a:off x="1452616" y="962902"/>
            <a:ext cx="3190504" cy="2380828"/>
          </a:xfrm>
        </p:spPr>
        <p:txBody>
          <a:bodyPr vert="horz" lIns="91440" tIns="45720" rIns="91440" bIns="0" rtlCol="0" anchor="b">
            <a:normAutofit/>
          </a:bodyPr>
          <a:lstStyle/>
          <a:p>
            <a:r>
              <a:rPr lang="en-US"/>
              <a:t>HET voorWOORD</a:t>
            </a:r>
            <a:endParaRPr lang="en-US" dirty="0"/>
          </a:p>
        </p:txBody>
      </p:sp>
      <p:cxnSp>
        <p:nvCxnSpPr>
          <p:cNvPr id="49" name="Straight Connector 4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Tijdelijke aanduiding voor inhoud 4">
            <a:extLst>
              <a:ext uri="{FF2B5EF4-FFF2-40B4-BE49-F238E27FC236}">
                <a16:creationId xmlns:a16="http://schemas.microsoft.com/office/drawing/2014/main" id="{53FFF361-7871-4AC5-8724-B43091ED413D}"/>
              </a:ext>
            </a:extLst>
          </p:cNvPr>
          <p:cNvPicPr>
            <a:picLocks noGrp="1" noChangeAspect="1"/>
          </p:cNvPicPr>
          <p:nvPr>
            <p:ph idx="1"/>
          </p:nvPr>
        </p:nvPicPr>
        <p:blipFill>
          <a:blip r:embed="rId3"/>
          <a:stretch>
            <a:fillRect/>
          </a:stretch>
        </p:blipFill>
        <p:spPr>
          <a:xfrm>
            <a:off x="4471178" y="624711"/>
            <a:ext cx="7643068" cy="4882009"/>
          </a:xfrm>
          <a:prstGeom prst="rect">
            <a:avLst/>
          </a:prstGeom>
        </p:spPr>
      </p:pic>
      <p:pic>
        <p:nvPicPr>
          <p:cNvPr id="51" name="Picture 5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2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371D7634-2E7A-4634-BA12-03D3D4DB37AC}"/>
              </a:ext>
            </a:extLst>
          </p:cNvPr>
          <p:cNvSpPr>
            <a:spLocks noGrp="1"/>
          </p:cNvSpPr>
          <p:nvPr>
            <p:ph type="title"/>
          </p:nvPr>
        </p:nvSpPr>
        <p:spPr>
          <a:xfrm>
            <a:off x="1452616" y="962902"/>
            <a:ext cx="3595634" cy="2380828"/>
          </a:xfrm>
        </p:spPr>
        <p:txBody>
          <a:bodyPr vert="horz" lIns="91440" tIns="45720" rIns="91440" bIns="0" rtlCol="0" anchor="b">
            <a:normAutofit/>
          </a:bodyPr>
          <a:lstStyle/>
          <a:p>
            <a:r>
              <a:rPr lang="en-US"/>
              <a:t>HET voorWOORD</a:t>
            </a:r>
            <a:endParaRPr lang="en-US" dirty="0"/>
          </a:p>
        </p:txBody>
      </p:sp>
      <p:cxnSp>
        <p:nvCxnSpPr>
          <p:cNvPr id="51" name="Straight Connector 5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Tijdelijke aanduiding voor inhoud 6">
            <a:extLst>
              <a:ext uri="{FF2B5EF4-FFF2-40B4-BE49-F238E27FC236}">
                <a16:creationId xmlns:a16="http://schemas.microsoft.com/office/drawing/2014/main" id="{55E1AE8A-A74F-4151-A2C7-2C98E600E52C}"/>
              </a:ext>
            </a:extLst>
          </p:cNvPr>
          <p:cNvPicPr>
            <a:picLocks noGrp="1" noChangeAspect="1"/>
          </p:cNvPicPr>
          <p:nvPr>
            <p:ph idx="1"/>
          </p:nvPr>
        </p:nvPicPr>
        <p:blipFill>
          <a:blip r:embed="rId3"/>
          <a:stretch>
            <a:fillRect/>
          </a:stretch>
        </p:blipFill>
        <p:spPr>
          <a:xfrm>
            <a:off x="6647126" y="231315"/>
            <a:ext cx="4295193" cy="5856076"/>
          </a:xfrm>
          <a:prstGeom prst="rect">
            <a:avLst/>
          </a:prstGeom>
        </p:spPr>
      </p:pic>
      <p:pic>
        <p:nvPicPr>
          <p:cNvPr id="53" name="Picture 5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07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037749"/>
          </a:xfrm>
        </p:spPr>
        <p:txBody>
          <a:bodyPr>
            <a:normAutofit lnSpcReduction="10000"/>
          </a:bodyPr>
          <a:lstStyle/>
          <a:p>
            <a:pPr marL="0" indent="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Ook sabbatschooldepartementen zijn benaderd aandacht te besteden aan </a:t>
            </a:r>
            <a:r>
              <a:rPr lang="nl-NL" sz="2800" i="1" dirty="0">
                <a:effectLst/>
                <a:latin typeface="Calibri" panose="020F0502020204030204" pitchFamily="34" charset="0"/>
                <a:ea typeface="Calibri" panose="020F0502020204030204" pitchFamily="34" charset="0"/>
                <a:cs typeface="Times New Roman" panose="02020603050405020304" pitchFamily="18" charset="0"/>
              </a:rPr>
              <a:t>Elk lid betrokken</a:t>
            </a: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nl-NL" sz="2800" u="sng" dirty="0">
                <a:effectLst/>
                <a:latin typeface="Calibri" panose="020F0502020204030204" pitchFamily="34" charset="0"/>
                <a:ea typeface="Calibri" panose="020F0502020204030204" pitchFamily="34" charset="0"/>
                <a:cs typeface="Times New Roman" panose="02020603050405020304" pitchFamily="18" charset="0"/>
              </a:rPr>
              <a:t>Het volgende wordt voorgesteld:</a:t>
            </a:r>
          </a:p>
          <a:p>
            <a:pPr marL="0" indent="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Besteed de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eerste vijftien minuten van elke lesbespreking </a:t>
            </a:r>
            <a:r>
              <a:rPr lang="nl-NL" sz="2800" dirty="0">
                <a:effectLst/>
                <a:latin typeface="Calibri" panose="020F0502020204030204" pitchFamily="34" charset="0"/>
                <a:ea typeface="Calibri" panose="020F0502020204030204" pitchFamily="34" charset="0"/>
                <a:cs typeface="Times New Roman" panose="02020603050405020304" pitchFamily="18" charset="0"/>
              </a:rPr>
              <a:t>met plannen maken, </a:t>
            </a:r>
          </a:p>
          <a:p>
            <a:pPr marL="0" indent="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bidden </a:t>
            </a:r>
          </a:p>
          <a:p>
            <a:pPr marL="0" indent="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en het delen van ervaringen.</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800" dirty="0"/>
          </a:p>
        </p:txBody>
      </p:sp>
    </p:spTree>
    <p:extLst>
      <p:ext uri="{BB962C8B-B14F-4D97-AF65-F5344CB8AC3E}">
        <p14:creationId xmlns:p14="http://schemas.microsoft.com/office/powerpoint/2010/main" val="11354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037749"/>
          </a:xfrm>
        </p:spPr>
        <p:txBody>
          <a:bodyPr>
            <a:normAutofit/>
          </a:bodyPr>
          <a:lstStyle/>
          <a:p>
            <a:pPr marL="0" indent="0">
              <a:buNone/>
            </a:pPr>
            <a:r>
              <a:rPr lang="nl-NL" sz="2800" b="1" dirty="0">
                <a:effectLst/>
                <a:latin typeface="Calibri" panose="020F0502020204030204" pitchFamily="34" charset="0"/>
                <a:ea typeface="Calibri" panose="020F0502020204030204" pitchFamily="34" charset="0"/>
                <a:cs typeface="Times New Roman" panose="02020603050405020304" pitchFamily="18" charset="0"/>
              </a:rPr>
              <a:t>Maak concrete afspraken om leden te bezoeken </a:t>
            </a:r>
            <a:r>
              <a:rPr lang="nl-NL" sz="2800" dirty="0">
                <a:effectLst/>
                <a:latin typeface="Calibri" panose="020F0502020204030204" pitchFamily="34" charset="0"/>
                <a:ea typeface="Calibri" panose="020F0502020204030204" pitchFamily="34" charset="0"/>
                <a:cs typeface="Times New Roman" panose="02020603050405020304" pitchFamily="18" charset="0"/>
              </a:rPr>
              <a:t>die niet vaak of niet meer in de kerk komen. </a:t>
            </a:r>
          </a:p>
          <a:p>
            <a:pPr marL="0" indent="0">
              <a:buNone/>
            </a:pPr>
            <a:r>
              <a:rPr lang="nl-NL" sz="2800" b="1" dirty="0">
                <a:effectLst/>
                <a:latin typeface="Calibri" panose="020F0502020204030204" pitchFamily="34" charset="0"/>
                <a:ea typeface="Calibri" panose="020F0502020204030204" pitchFamily="34" charset="0"/>
                <a:cs typeface="Times New Roman" panose="02020603050405020304" pitchFamily="18" charset="0"/>
              </a:rPr>
              <a:t>Bid</a:t>
            </a:r>
            <a:r>
              <a:rPr lang="nl-NL" sz="2800" dirty="0">
                <a:effectLst/>
                <a:latin typeface="Calibri" panose="020F0502020204030204" pitchFamily="34" charset="0"/>
                <a:ea typeface="Calibri" panose="020F0502020204030204" pitchFamily="34" charset="0"/>
                <a:cs typeface="Times New Roman" panose="02020603050405020304" pitchFamily="18" charset="0"/>
              </a:rPr>
              <a:t> voor hen en bied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diaconale hulp </a:t>
            </a:r>
            <a:r>
              <a:rPr lang="nl-NL" sz="2800" dirty="0">
                <a:effectLst/>
                <a:latin typeface="Calibri" panose="020F0502020204030204" pitchFamily="34" charset="0"/>
                <a:ea typeface="Calibri" panose="020F0502020204030204" pitchFamily="34" charset="0"/>
                <a:cs typeface="Times New Roman" panose="02020603050405020304" pitchFamily="18" charset="0"/>
              </a:rPr>
              <a:t>waar nodig. </a:t>
            </a:r>
          </a:p>
          <a:p>
            <a:pPr marL="0" indent="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Bid voor en bespreek manieren om tegemoet te komen aan de behoeften van actieve en niet actieve leden en ga na hoe uw gemeente actief kan worden en blijven.</a:t>
            </a:r>
          </a:p>
          <a:p>
            <a:pPr marL="0" indent="0">
              <a:buNone/>
            </a:pPr>
            <a:endParaRPr lang="nl-NL" sz="2800" dirty="0"/>
          </a:p>
        </p:txBody>
      </p:sp>
    </p:spTree>
    <p:extLst>
      <p:ext uri="{BB962C8B-B14F-4D97-AF65-F5344CB8AC3E}">
        <p14:creationId xmlns:p14="http://schemas.microsoft.com/office/powerpoint/2010/main" val="27231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3"/>
            <a:ext cx="9603275" cy="4270768"/>
          </a:xfrm>
        </p:spPr>
        <p:txBody>
          <a:bodyPr>
            <a:normAutofit fontScale="85000" lnSpcReduction="10000"/>
          </a:bodyPr>
          <a:lstStyle/>
          <a:p>
            <a:pPr marL="0" indent="0">
              <a:buNone/>
            </a:pPr>
            <a:r>
              <a:rPr lang="nl-NL" sz="2800" b="1" dirty="0">
                <a:effectLst/>
                <a:latin typeface="Calibri" panose="020F0502020204030204" pitchFamily="34" charset="0"/>
                <a:ea typeface="Calibri" panose="020F0502020204030204" pitchFamily="34" charset="0"/>
                <a:cs typeface="Times New Roman" panose="02020603050405020304" pitchFamily="18" charset="0"/>
              </a:rPr>
              <a:t>Bid voor en denk na over mogelijkheden </a:t>
            </a:r>
            <a:r>
              <a:rPr lang="nl-NL" sz="2800" dirty="0">
                <a:effectLst/>
                <a:latin typeface="Calibri" panose="020F0502020204030204" pitchFamily="34" charset="0"/>
                <a:ea typeface="Calibri" panose="020F0502020204030204" pitchFamily="34" charset="0"/>
                <a:cs typeface="Times New Roman" panose="02020603050405020304" pitchFamily="18" charset="0"/>
              </a:rPr>
              <a:t>om de lokale gemeenschap te bereiken met het evangelie. Zo vervullen wij de grote zendingsopdracht van Jezus (Matteüs 28:19). </a:t>
            </a:r>
          </a:p>
          <a:p>
            <a:pPr marL="0" indent="0">
              <a:buNone/>
            </a:pPr>
            <a:r>
              <a:rPr lang="nl-NL" sz="2800" b="1" dirty="0">
                <a:effectLst/>
                <a:latin typeface="Calibri" panose="020F0502020204030204" pitchFamily="34" charset="0"/>
                <a:ea typeface="Calibri" panose="020F0502020204030204" pitchFamily="34" charset="0"/>
                <a:cs typeface="Times New Roman" panose="02020603050405020304" pitchFamily="18" charset="0"/>
              </a:rPr>
              <a:t>Betrek alle departementen van uw gemeente </a:t>
            </a:r>
            <a:r>
              <a:rPr lang="nl-NL" sz="2800" dirty="0">
                <a:effectLst/>
                <a:latin typeface="Calibri" panose="020F0502020204030204" pitchFamily="34" charset="0"/>
                <a:ea typeface="Calibri" panose="020F0502020204030204" pitchFamily="34" charset="0"/>
                <a:cs typeface="Times New Roman" panose="02020603050405020304" pitchFamily="18" charset="0"/>
              </a:rPr>
              <a:t>bij het maken van plannen voor de korte en lange termijn. Het gaat hierbij om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bewuste daden van vriendelijkheid</a:t>
            </a: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nl-NL" sz="2800" dirty="0">
                <a:effectLst/>
                <a:latin typeface="Calibri" panose="020F0502020204030204" pitchFamily="34" charset="0"/>
                <a:ea typeface="Calibri" panose="020F0502020204030204" pitchFamily="34" charset="0"/>
                <a:cs typeface="Times New Roman" panose="02020603050405020304" pitchFamily="18" charset="0"/>
              </a:rPr>
              <a:t>Persoonlijk kunt u het volgende doen: ontwikkel de gewoonte om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behoeften in uw woonomgeving</a:t>
            </a:r>
            <a:r>
              <a:rPr lang="nl-NL" sz="2800" dirty="0">
                <a:effectLst/>
                <a:latin typeface="Calibri" panose="020F0502020204030204" pitchFamily="34" charset="0"/>
                <a:ea typeface="Calibri" panose="020F0502020204030204" pitchFamily="34" charset="0"/>
                <a:cs typeface="Times New Roman" panose="02020603050405020304" pitchFamily="18" charset="0"/>
              </a:rPr>
              <a:t> te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ontdekken</a:t>
            </a: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r>
              <a:rPr lang="nl-NL" sz="2800" b="1" dirty="0">
                <a:effectLst/>
                <a:latin typeface="Calibri" panose="020F0502020204030204" pitchFamily="34" charset="0"/>
                <a:ea typeface="Calibri" panose="020F0502020204030204" pitchFamily="34" charset="0"/>
                <a:cs typeface="Times New Roman" panose="02020603050405020304" pitchFamily="18" charset="0"/>
              </a:rPr>
              <a:t>maak plannen </a:t>
            </a:r>
            <a:r>
              <a:rPr lang="nl-NL" sz="2800" dirty="0">
                <a:effectLst/>
                <a:latin typeface="Calibri" panose="020F0502020204030204" pitchFamily="34" charset="0"/>
                <a:ea typeface="Calibri" panose="020F0502020204030204" pitchFamily="34" charset="0"/>
                <a:cs typeface="Times New Roman" panose="02020603050405020304" pitchFamily="18" charset="0"/>
              </a:rPr>
              <a:t>om aan deze behoeften tegemoet te komen en bid om de uitstorting van Gods Geest.</a:t>
            </a:r>
            <a:endParaRPr lang="nl-NL" sz="2800" dirty="0"/>
          </a:p>
        </p:txBody>
      </p:sp>
    </p:spTree>
    <p:extLst>
      <p:ext uri="{BB962C8B-B14F-4D97-AF65-F5344CB8AC3E}">
        <p14:creationId xmlns:p14="http://schemas.microsoft.com/office/powerpoint/2010/main" val="129577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432693"/>
          </a:xfrm>
        </p:spPr>
        <p:txBody>
          <a:bodyPr>
            <a:normAutofit/>
          </a:bodyPr>
          <a:lstStyle/>
          <a:p>
            <a:pPr marL="0" indent="0">
              <a:buNone/>
            </a:pPr>
            <a:endParaRPr lang="nl-NL" sz="2800" dirty="0">
              <a:latin typeface="Calibri" panose="020F0502020204030204" pitchFamily="34" charset="0"/>
              <a:cs typeface="Times New Roman" panose="02020603050405020304" pitchFamily="18" charset="0"/>
            </a:endParaRPr>
          </a:p>
          <a:p>
            <a:pPr marL="0" indent="0">
              <a:buNone/>
            </a:pPr>
            <a:r>
              <a:rPr lang="nl-NL" sz="2800" dirty="0"/>
              <a:t>Moedig leden aan om individueel de Bijbel te bestuderen en creëer een situatie waardoor leden actief deelnemen aan de sabbatschool. </a:t>
            </a:r>
          </a:p>
          <a:p>
            <a:pPr marL="0" indent="0">
              <a:buNone/>
            </a:pPr>
            <a:r>
              <a:rPr lang="nl-NL" sz="2800" dirty="0"/>
              <a:t>Bijbelstudie is niet enkel het overdragen van informatie, het verandert levens.</a:t>
            </a:r>
          </a:p>
        </p:txBody>
      </p:sp>
    </p:spTree>
    <p:extLst>
      <p:ext uri="{BB962C8B-B14F-4D97-AF65-F5344CB8AC3E}">
        <p14:creationId xmlns:p14="http://schemas.microsoft.com/office/powerpoint/2010/main" val="21324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lnSpcReduction="10000"/>
          </a:bodyPr>
          <a:lstStyle/>
          <a:p>
            <a:pPr marL="0" indent="0">
              <a:buNone/>
            </a:pPr>
            <a:r>
              <a:rPr lang="nl-NL" sz="2800" b="1" dirty="0">
                <a:ea typeface="Calibri" panose="020F0502020204030204" pitchFamily="34" charset="0"/>
                <a:cs typeface="Times New Roman" panose="02020603050405020304" pitchFamily="18" charset="0"/>
              </a:rPr>
              <a:t>Hoe kunnen we dit implementeren in de sabbatschool?</a:t>
            </a:r>
            <a:endParaRPr lang="nl-NL" sz="2800" b="1" dirty="0">
              <a:effectLst/>
              <a:ea typeface="Calibri" panose="020F0502020204030204" pitchFamily="34" charset="0"/>
              <a:cs typeface="Times New Roman" panose="02020603050405020304" pitchFamily="18" charset="0"/>
            </a:endParaRPr>
          </a:p>
          <a:p>
            <a:pPr marL="0" lvl="0" indent="0">
              <a:buNone/>
            </a:pPr>
            <a:r>
              <a:rPr lang="nl-NL" sz="2800" dirty="0"/>
              <a:t>Dit kan het beste worden bereikt </a:t>
            </a:r>
            <a:r>
              <a:rPr lang="nl-NL" sz="2800" b="1" dirty="0"/>
              <a:t>via kleine groepen</a:t>
            </a:r>
            <a:r>
              <a:rPr lang="nl-NL" sz="2800" dirty="0"/>
              <a:t>. </a:t>
            </a:r>
            <a:r>
              <a:rPr lang="nl-NL" sz="2800" dirty="0">
                <a:effectLst/>
                <a:ea typeface="Calibri" panose="020F0502020204030204" pitchFamily="34" charset="0"/>
                <a:cs typeface="Times New Roman" panose="02020603050405020304" pitchFamily="18" charset="0"/>
              </a:rPr>
              <a:t>Ellen White schrijft in </a:t>
            </a:r>
            <a:r>
              <a:rPr lang="nl-NL" sz="2800" i="1" dirty="0" err="1">
                <a:effectLst/>
                <a:ea typeface="Calibri" panose="020F0502020204030204" pitchFamily="34" charset="0"/>
                <a:cs typeface="Times New Roman" panose="02020603050405020304" pitchFamily="18" charset="0"/>
              </a:rPr>
              <a:t>Evangelism</a:t>
            </a:r>
            <a:r>
              <a:rPr lang="nl-NL" sz="2800" dirty="0">
                <a:effectLst/>
                <a:ea typeface="Calibri" panose="020F0502020204030204" pitchFamily="34" charset="0"/>
                <a:cs typeface="Times New Roman" panose="02020603050405020304" pitchFamily="18" charset="0"/>
              </a:rPr>
              <a:t>: </a:t>
            </a:r>
          </a:p>
          <a:p>
            <a:pPr marL="0" lvl="0" indent="0">
              <a:buNone/>
            </a:pPr>
            <a:r>
              <a:rPr lang="nl-NL" sz="2800" dirty="0">
                <a:effectLst/>
                <a:ea typeface="Calibri" panose="020F0502020204030204" pitchFamily="34" charset="0"/>
                <a:cs typeface="Times New Roman" panose="02020603050405020304" pitchFamily="18" charset="0"/>
              </a:rPr>
              <a:t>‘Het vormen van kleine groepen als basis voor het werk van de kerk is een plan dat mij is getoond door Hem die zich niet kan vergissen. Laten de leden zich groeperen in kleine groepen om zich niet alleen in te zetten voor de gemeenteleden maar ook voor mensen die niet geloven.’ (blz. 115)</a:t>
            </a:r>
            <a:r>
              <a:rPr lang="nl-NL"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446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10349896" cy="4165993"/>
          </a:xfrm>
        </p:spPr>
        <p:txBody>
          <a:bodyPr>
            <a:normAutofit/>
          </a:bodyPr>
          <a:lstStyle/>
          <a:p>
            <a:pPr marL="0" indent="0">
              <a:buNone/>
            </a:pPr>
            <a:r>
              <a:rPr lang="nl-NL" sz="2800" b="1" dirty="0">
                <a:ea typeface="Calibri" panose="020F0502020204030204" pitchFamily="34" charset="0"/>
                <a:cs typeface="Times New Roman" panose="02020603050405020304" pitchFamily="18" charset="0"/>
              </a:rPr>
              <a:t>Hoe zou je deze vorm van betrokkenheid in de sabbatschool van jouw adventgemeente kunnen invoeren?</a:t>
            </a:r>
            <a:endParaRPr lang="nl-NL" sz="2800" dirty="0">
              <a:ea typeface="Calibri" panose="020F0502020204030204" pitchFamily="34" charset="0"/>
              <a:cs typeface="Times New Roman" panose="02020603050405020304" pitchFamily="18" charset="0"/>
            </a:endParaRPr>
          </a:p>
          <a:p>
            <a:pPr marL="0" indent="0">
              <a:buNone/>
            </a:pPr>
            <a:r>
              <a:rPr lang="nl-NL" sz="2800" dirty="0">
                <a:latin typeface="Calibri" panose="020F0502020204030204" pitchFamily="34" charset="0"/>
                <a:ea typeface="Calibri" panose="020F0502020204030204" pitchFamily="34" charset="0"/>
                <a:cs typeface="Times New Roman" panose="02020603050405020304" pitchFamily="18" charset="0"/>
              </a:rPr>
              <a:t>Vijftien minuten: </a:t>
            </a:r>
          </a:p>
          <a:p>
            <a:pPr marL="0" indent="0">
              <a:buNone/>
            </a:pPr>
            <a:r>
              <a:rPr lang="nl-NL" sz="2800" dirty="0">
                <a:latin typeface="Calibri" panose="020F0502020204030204" pitchFamily="34" charset="0"/>
                <a:ea typeface="Calibri" panose="020F0502020204030204" pitchFamily="34" charset="0"/>
                <a:cs typeface="Times New Roman" panose="02020603050405020304" pitchFamily="18" charset="0"/>
              </a:rPr>
              <a:t>- plannen maken, </a:t>
            </a:r>
          </a:p>
          <a:p>
            <a:pPr marL="0" indent="0">
              <a:buNone/>
            </a:pPr>
            <a:r>
              <a:rPr lang="nl-NL" sz="2800" dirty="0">
                <a:latin typeface="Calibri" panose="020F0502020204030204" pitchFamily="34" charset="0"/>
                <a:ea typeface="Calibri" panose="020F0502020204030204" pitchFamily="34" charset="0"/>
                <a:cs typeface="Times New Roman" panose="02020603050405020304" pitchFamily="18" charset="0"/>
              </a:rPr>
              <a:t>- bidden </a:t>
            </a:r>
          </a:p>
          <a:p>
            <a:pPr marL="0" indent="0">
              <a:buNone/>
            </a:pPr>
            <a:r>
              <a:rPr lang="nl-NL" sz="2800" dirty="0">
                <a:latin typeface="Calibri" panose="020F0502020204030204" pitchFamily="34" charset="0"/>
                <a:ea typeface="Calibri" panose="020F0502020204030204" pitchFamily="34" charset="0"/>
                <a:cs typeface="Times New Roman" panose="02020603050405020304" pitchFamily="18" charset="0"/>
              </a:rPr>
              <a:t>- en het delen van ervaringen.</a:t>
            </a:r>
          </a:p>
        </p:txBody>
      </p:sp>
    </p:spTree>
    <p:extLst>
      <p:ext uri="{BB962C8B-B14F-4D97-AF65-F5344CB8AC3E}">
        <p14:creationId xmlns:p14="http://schemas.microsoft.com/office/powerpoint/2010/main" val="26661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10349896" cy="4165993"/>
          </a:xfrm>
        </p:spPr>
        <p:txBody>
          <a:bodyPr>
            <a:normAutofit lnSpcReduction="10000"/>
          </a:bodyPr>
          <a:lstStyle/>
          <a:p>
            <a:pPr marL="0" indent="0">
              <a:buNone/>
            </a:pPr>
            <a:r>
              <a:rPr lang="nl-NL" sz="2800" b="1" dirty="0">
                <a:ea typeface="Calibri" panose="020F0502020204030204" pitchFamily="34" charset="0"/>
                <a:cs typeface="Times New Roman" panose="02020603050405020304" pitchFamily="18" charset="0"/>
              </a:rPr>
              <a:t>Wat zou je buiten de reguliere sabbatschool om kunnen doen ter voorbereiding op deze vijftien minuten?</a:t>
            </a:r>
            <a:endParaRPr lang="nl-NL" sz="2800" dirty="0">
              <a:ea typeface="Calibri" panose="020F0502020204030204" pitchFamily="34" charset="0"/>
              <a:cs typeface="Times New Roman" panose="02020603050405020304" pitchFamily="18" charset="0"/>
            </a:endParaRPr>
          </a:p>
          <a:p>
            <a:pPr>
              <a:buFontTx/>
              <a:buChar char="-"/>
            </a:pPr>
            <a:r>
              <a:rPr lang="nl-NL" sz="2800" dirty="0">
                <a:ea typeface="Calibri" panose="020F0502020204030204" pitchFamily="34" charset="0"/>
                <a:cs typeface="Times New Roman" panose="02020603050405020304" pitchFamily="18" charset="0"/>
              </a:rPr>
              <a:t>t.a.v. leden bezoeken die niet meer of nauwelijks komen</a:t>
            </a:r>
          </a:p>
          <a:p>
            <a:pPr>
              <a:buFontTx/>
              <a:buChar char="-"/>
            </a:pPr>
            <a:r>
              <a:rPr lang="nl-NL" sz="2800" dirty="0">
                <a:ea typeface="Calibri" panose="020F0502020204030204" pitchFamily="34" charset="0"/>
                <a:cs typeface="Times New Roman" panose="02020603050405020304" pitchFamily="18" charset="0"/>
              </a:rPr>
              <a:t>behoeften peilen en diaconale hulp bieden</a:t>
            </a:r>
          </a:p>
          <a:p>
            <a:pPr>
              <a:buFontTx/>
              <a:buChar char="-"/>
            </a:pPr>
            <a:r>
              <a:rPr lang="nl-NL" sz="2800" dirty="0">
                <a:ea typeface="Calibri" panose="020F0502020204030204" pitchFamily="34" charset="0"/>
                <a:cs typeface="Times New Roman" panose="02020603050405020304" pitchFamily="18" charset="0"/>
              </a:rPr>
              <a:t>behoeften peilen van de mensen in jouw buurt en/of de buurt waarin de kerk staat.</a:t>
            </a:r>
          </a:p>
          <a:p>
            <a:pPr>
              <a:buFontTx/>
              <a:buChar char="-"/>
            </a:pPr>
            <a:r>
              <a:rPr lang="nl-NL" sz="2800" dirty="0">
                <a:ea typeface="Calibri" panose="020F0502020204030204" pitchFamily="34" charset="0"/>
                <a:cs typeface="Times New Roman" panose="02020603050405020304" pitchFamily="18" charset="0"/>
              </a:rPr>
              <a:t>Hoe zou je het boekje Elk lid betrokken kunnen inzetten?</a:t>
            </a:r>
          </a:p>
          <a:p>
            <a:pPr>
              <a:buFontTx/>
              <a:buChar char="-"/>
            </a:pPr>
            <a:endParaRPr lang="nl-NL" sz="2800" dirty="0">
              <a:ea typeface="Calibri" panose="020F0502020204030204" pitchFamily="34" charset="0"/>
              <a:cs typeface="Times New Roman" panose="02020603050405020304" pitchFamily="18" charset="0"/>
            </a:endParaRPr>
          </a:p>
          <a:p>
            <a:pPr>
              <a:buFontTx/>
              <a:buChar char="-"/>
            </a:pPr>
            <a:endParaRPr lang="nl-NL"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8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Omschrijving van de workshop</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pPr marL="0" indent="0">
              <a:buNone/>
            </a:pPr>
            <a:r>
              <a:rPr lang="nl-NL" sz="2800" dirty="0">
                <a:latin typeface="Calibri" panose="020F0502020204030204" pitchFamily="34" charset="0"/>
                <a:ea typeface="Calibri" panose="020F0502020204030204" pitchFamily="34" charset="0"/>
              </a:rPr>
              <a:t>I</a:t>
            </a:r>
            <a:r>
              <a:rPr lang="nl-NL" sz="2800" dirty="0">
                <a:effectLst/>
                <a:latin typeface="Calibri" panose="020F0502020204030204" pitchFamily="34" charset="0"/>
                <a:ea typeface="Calibri" panose="020F0502020204030204" pitchFamily="34" charset="0"/>
              </a:rPr>
              <a:t>n onze wereldkerk zijn sabbatschool en evangelisatie over het algemeen aan elkaar gekoppeld. Deze koppeling is in het verleden in Nederland niet vanzelfsprekend geweest. Onder andere met behulp van het boekje ‘Elk lid betrokken’ van Alejandro Bullón wordt geprobeerd via deze koppeling de sabbatschool zodanig in te richten, dat ze bijdraagt aan een evangeliserende mind set van al haar leden.</a:t>
            </a:r>
            <a:endParaRPr lang="nl-NL" sz="2800" dirty="0"/>
          </a:p>
          <a:p>
            <a:pPr lvl="1"/>
            <a:endParaRPr lang="nl-NL" dirty="0"/>
          </a:p>
          <a:p>
            <a:pPr lvl="1"/>
            <a:endParaRPr lang="nl-NL" dirty="0"/>
          </a:p>
        </p:txBody>
      </p:sp>
    </p:spTree>
    <p:extLst>
      <p:ext uri="{BB962C8B-B14F-4D97-AF65-F5344CB8AC3E}">
        <p14:creationId xmlns:p14="http://schemas.microsoft.com/office/powerpoint/2010/main" val="418954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55266-B8E5-4359-9263-7AD1CC03B2A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993ABD1-FD5C-4BFC-9EE1-3B45E26F0D14}"/>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36626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55266-B8E5-4359-9263-7AD1CC03B2AD}"/>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C993ABD1-FD5C-4BFC-9EE1-3B45E26F0D14}"/>
              </a:ext>
            </a:extLst>
          </p:cNvPr>
          <p:cNvSpPr>
            <a:spLocks noGrp="1"/>
          </p:cNvSpPr>
          <p:nvPr>
            <p:ph idx="1"/>
          </p:nvPr>
        </p:nvSpPr>
        <p:spPr/>
        <p:txBody>
          <a:bodyPr/>
          <a:lstStyle/>
          <a:p>
            <a:pPr marL="0" indent="0">
              <a:buNone/>
            </a:pPr>
            <a:endParaRPr lang="nl-NL" dirty="0"/>
          </a:p>
          <a:p>
            <a:pPr marL="0" indent="0" algn="ctr">
              <a:buNone/>
            </a:pPr>
            <a:r>
              <a:rPr lang="nl-NL" sz="4000" dirty="0"/>
              <a:t>Wat kunnen we nog meer?</a:t>
            </a:r>
          </a:p>
          <a:p>
            <a:pPr marL="0" indent="0">
              <a:buNone/>
            </a:pPr>
            <a:endParaRPr lang="nl-NL" dirty="0"/>
          </a:p>
        </p:txBody>
      </p:sp>
    </p:spTree>
    <p:extLst>
      <p:ext uri="{BB962C8B-B14F-4D97-AF65-F5344CB8AC3E}">
        <p14:creationId xmlns:p14="http://schemas.microsoft.com/office/powerpoint/2010/main" val="400781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van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indent="0">
              <a:buNone/>
            </a:pPr>
            <a:r>
              <a:rPr lang="nl-NL" sz="2800" b="1" dirty="0">
                <a:ea typeface="Calibri" panose="020F0502020204030204" pitchFamily="34" charset="0"/>
                <a:cs typeface="Times New Roman" panose="02020603050405020304" pitchFamily="18" charset="0"/>
              </a:rPr>
              <a:t>Hoe kunnen we dit implementeren in de sabbatschool?</a:t>
            </a:r>
          </a:p>
          <a:p>
            <a:pPr marL="0" indent="0">
              <a:buNone/>
            </a:pPr>
            <a:r>
              <a:rPr lang="nl-NL" sz="2800" dirty="0">
                <a:effectLst/>
                <a:ea typeface="Calibri" panose="020F0502020204030204" pitchFamily="34" charset="0"/>
                <a:cs typeface="Times New Roman" panose="02020603050405020304" pitchFamily="18" charset="0"/>
              </a:rPr>
              <a:t>Maak van zoveel mogelijk groepen in je gemeente </a:t>
            </a:r>
            <a:r>
              <a:rPr lang="nl-NL" sz="2800" b="1" dirty="0">
                <a:effectLst/>
                <a:ea typeface="Calibri" panose="020F0502020204030204" pitchFamily="34" charset="0"/>
                <a:cs typeface="Times New Roman" panose="02020603050405020304" pitchFamily="18" charset="0"/>
              </a:rPr>
              <a:t>actiegroepen</a:t>
            </a:r>
            <a:r>
              <a:rPr lang="nl-NL" sz="2800" dirty="0">
                <a:effectLst/>
                <a:ea typeface="Calibri" panose="020F0502020204030204" pitchFamily="34" charset="0"/>
                <a:cs typeface="Times New Roman" panose="02020603050405020304" pitchFamily="18" charset="0"/>
              </a:rPr>
              <a:t> </a:t>
            </a:r>
            <a:r>
              <a:rPr lang="nl-NL" sz="2800" b="1" dirty="0">
                <a:effectLst/>
                <a:ea typeface="Calibri" panose="020F0502020204030204" pitchFamily="34" charset="0"/>
                <a:cs typeface="Times New Roman" panose="02020603050405020304" pitchFamily="18" charset="0"/>
              </a:rPr>
              <a:t>van de sabbatschool</a:t>
            </a:r>
            <a:r>
              <a:rPr lang="nl-NL" sz="2800" dirty="0">
                <a:effectLst/>
                <a:ea typeface="Calibri" panose="020F0502020204030204" pitchFamily="34" charset="0"/>
                <a:cs typeface="Times New Roman" panose="02020603050405020304" pitchFamily="18" charset="0"/>
              </a:rPr>
              <a:t>.</a:t>
            </a:r>
          </a:p>
          <a:p>
            <a:pPr marL="0" indent="0">
              <a:buNone/>
            </a:pPr>
            <a:r>
              <a:rPr lang="nl-NL" sz="2800" dirty="0"/>
              <a:t>Een actiegroep van de sabbatschool is een gespreksgroep die zo is georganiseerd dat er tijd is voor het delen van dingen met elkaar, voor Bijbelstudie en voor het systematisch plannen maken voor evangelisatie.</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433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768871" cy="4165993"/>
          </a:xfrm>
        </p:spPr>
        <p:txBody>
          <a:bodyPr>
            <a:normAutofit/>
          </a:bodyPr>
          <a:lstStyle/>
          <a:p>
            <a:pPr marL="0" indent="0">
              <a:buNone/>
            </a:pPr>
            <a:r>
              <a:rPr lang="nl-NL" sz="2400" b="1" dirty="0">
                <a:effectLst/>
                <a:ea typeface="Calibri" panose="020F0502020204030204" pitchFamily="34" charset="0"/>
                <a:cs typeface="Times New Roman" panose="02020603050405020304" pitchFamily="18" charset="0"/>
              </a:rPr>
              <a:t>Maak groepen van zes tot acht personen (voor optimale deelname)</a:t>
            </a:r>
          </a:p>
          <a:p>
            <a:pPr marL="0" indent="0">
              <a:buNone/>
            </a:pPr>
            <a:r>
              <a:rPr lang="nl-NL" sz="2400" dirty="0"/>
              <a:t>In een kleine groep van zes tot acht mensen voelt men zich vrij om te vertellen over levenservaringen, vreugde en de lasten van het leven. </a:t>
            </a:r>
          </a:p>
          <a:p>
            <a:pPr marL="0" indent="0">
              <a:buNone/>
            </a:pPr>
            <a:r>
              <a:rPr lang="nl-NL" sz="2400" dirty="0"/>
              <a:t>Hoe meer de groepsleden weten van de omstandigheden die het leven van medeleden hebben bepaald, hoe meer ze hen begrijpen en liefhebben. </a:t>
            </a:r>
          </a:p>
          <a:p>
            <a:pPr marL="0" indent="0">
              <a:buNone/>
            </a:pPr>
            <a:r>
              <a:rPr lang="nl-NL" sz="2400" dirty="0"/>
              <a:t>Daardoor worden mensen aangemoedigd elkaar te steunen.</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6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768871" cy="4165993"/>
          </a:xfrm>
        </p:spPr>
        <p:txBody>
          <a:bodyPr>
            <a:normAutofit/>
          </a:bodyPr>
          <a:lstStyle/>
          <a:p>
            <a:pPr marL="0" indent="0">
              <a:buNone/>
            </a:pPr>
            <a:r>
              <a:rPr lang="nl-NL" sz="2800" b="1" dirty="0">
                <a:effectLst/>
                <a:ea typeface="Calibri" panose="020F0502020204030204" pitchFamily="34" charset="0"/>
                <a:cs typeface="Times New Roman" panose="02020603050405020304" pitchFamily="18" charset="0"/>
              </a:rPr>
              <a:t>In elke groep zitten minstens:</a:t>
            </a:r>
            <a:endParaRPr lang="nl-NL" sz="2800" dirty="0"/>
          </a:p>
          <a:p>
            <a:pPr marL="0" indent="0">
              <a:buNone/>
            </a:pPr>
            <a:r>
              <a:rPr lang="nl-NL" sz="2800" dirty="0"/>
              <a:t>een evangelisatieleider / zorgcoördinator</a:t>
            </a:r>
          </a:p>
          <a:p>
            <a:pPr marL="0" indent="0">
              <a:buNone/>
            </a:pPr>
            <a:r>
              <a:rPr lang="nl-NL" sz="2800" dirty="0"/>
              <a:t>een gespreksleider van de sabbatschool</a:t>
            </a:r>
          </a:p>
          <a:p>
            <a:pPr marL="0" indent="0">
              <a:buNone/>
            </a:pPr>
            <a:r>
              <a:rPr lang="nl-NL" sz="2800" dirty="0"/>
              <a:t>secretaris &gt; iemand die afspraken en besluiten vastlegt</a:t>
            </a:r>
          </a:p>
          <a:p>
            <a:pPr marL="0" indent="0">
              <a:buNone/>
            </a:pPr>
            <a:r>
              <a:rPr lang="nl-NL" sz="2800" dirty="0"/>
              <a:t>gemeenteleden (3 – 5)</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3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indent="0">
              <a:buNone/>
            </a:pPr>
            <a:r>
              <a:rPr lang="nl-NL" sz="2400" b="1" dirty="0">
                <a:ea typeface="Calibri" panose="020F0502020204030204" pitchFamily="34" charset="0"/>
                <a:cs typeface="Times New Roman" panose="02020603050405020304" pitchFamily="18" charset="0"/>
              </a:rPr>
              <a:t>Evangelisatieleider als zorgcoördinator</a:t>
            </a:r>
            <a:endParaRPr lang="nl-NL" sz="2400" b="1" dirty="0">
              <a:effectLst/>
              <a:ea typeface="Calibri" panose="020F0502020204030204" pitchFamily="34" charset="0"/>
              <a:cs typeface="Times New Roman" panose="02020603050405020304" pitchFamily="18" charset="0"/>
            </a:endParaRPr>
          </a:p>
          <a:p>
            <a:pPr marL="0" indent="0">
              <a:buNone/>
            </a:pPr>
            <a:r>
              <a:rPr lang="nl-NL" sz="2400" dirty="0"/>
              <a:t>De zorgcoördinator brengt evangelisatie onder de aandacht in overeenstemming met het plan dat de gespreksgroep heeft opgesteld.</a:t>
            </a:r>
          </a:p>
          <a:p>
            <a:pPr marL="0" indent="0">
              <a:buNone/>
            </a:pPr>
            <a:r>
              <a:rPr lang="nl-NL" sz="2400" dirty="0"/>
              <a:t>Deze persoon werkt samen met de leider van het departement Gemeentegroei / Evangelisatie / Zending en met andere zorgcoördinatoren bij het aanmoedigen en geven van eenvoudige, praktische training aan de gespreksgroepleden.</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0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indent="0">
              <a:buNone/>
            </a:pPr>
            <a:r>
              <a:rPr lang="nl-NL" sz="2800" b="1" dirty="0">
                <a:ea typeface="Calibri" panose="020F0502020204030204" pitchFamily="34" charset="0"/>
                <a:cs typeface="Times New Roman" panose="02020603050405020304" pitchFamily="18" charset="0"/>
              </a:rPr>
              <a:t>Evangelisatieplannen</a:t>
            </a:r>
            <a:endParaRPr lang="nl-NL" sz="2800" b="1" dirty="0">
              <a:effectLst/>
              <a:ea typeface="Calibri" panose="020F0502020204030204" pitchFamily="34" charset="0"/>
              <a:cs typeface="Times New Roman" panose="02020603050405020304" pitchFamily="18" charset="0"/>
            </a:endParaRPr>
          </a:p>
          <a:p>
            <a:pPr marL="0" indent="0">
              <a:buNone/>
            </a:pPr>
            <a:r>
              <a:rPr lang="nl-NL" sz="2800" dirty="0"/>
              <a:t>Specifieke plannen van de gespreksgroep worden ontwikkeld onmiddellijk nadat de groep is gevormd.</a:t>
            </a:r>
          </a:p>
          <a:p>
            <a:pPr marL="0" indent="0">
              <a:buNone/>
            </a:pPr>
            <a:r>
              <a:rPr lang="nl-NL" sz="2800" dirty="0"/>
              <a:t>Zonder plan zal de gespreksgroep weinig of niets bereiken. Met een plan zijn de mogelijke resultaten onbegrensd. </a:t>
            </a:r>
          </a:p>
          <a:p>
            <a:pPr marL="0" indent="0">
              <a:buNone/>
            </a:pPr>
            <a:r>
              <a:rPr lang="nl-NL" sz="2800" dirty="0"/>
              <a:t>De zorgcoördinator leidt de gespreksgroep bij het maken van plannen.</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9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1758504"/>
            <a:ext cx="9603275" cy="4037749"/>
          </a:xfrm>
        </p:spPr>
        <p:txBody>
          <a:bodyPr>
            <a:noAutofit/>
          </a:bodyPr>
          <a:lstStyle/>
          <a:p>
            <a:pPr marL="0" indent="0">
              <a:buNone/>
            </a:pPr>
            <a:r>
              <a:rPr lang="nl-NL" sz="2400" b="1" dirty="0"/>
              <a:t>De gespreksgroep heeft een uur tot zijn beschikking</a:t>
            </a:r>
            <a:endParaRPr lang="nl-NL" sz="2400" dirty="0"/>
          </a:p>
          <a:p>
            <a:pPr marL="0" indent="0">
              <a:buNone/>
            </a:pPr>
            <a:r>
              <a:rPr lang="nl-NL" sz="2400" dirty="0"/>
              <a:t>Om het doel te bereiken waarvoor de sabbatschool feitelijk in het leven is geroepen, is het essentieel een gespreksgroep daar een uur de tijd voor te geven. </a:t>
            </a:r>
          </a:p>
          <a:p>
            <a:pPr marL="0" indent="0">
              <a:buNone/>
            </a:pPr>
            <a:r>
              <a:rPr lang="nl-NL" sz="2400" dirty="0"/>
              <a:t>Aan het begin van de gespreksgroep wordt vijfentwintig minuten besteed aan evangelisatie, gevolgd door vijfendertig minuten voor een bespreking van de les. Deze aanpassing is mogelijk als je het zorgvuldig plant. </a:t>
            </a:r>
          </a:p>
          <a:p>
            <a:pPr marL="0" indent="0">
              <a:buNone/>
            </a:pPr>
            <a:r>
              <a:rPr lang="nl-NL" sz="2400" dirty="0"/>
              <a:t>Het betekent dat de programmaonderdelen aan het begin moeten worden ingekort of dat er vroeger moet worden begonnen.</a:t>
            </a:r>
            <a:endParaRPr lang="nl-NL"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53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1720404"/>
            <a:ext cx="9603275" cy="4470846"/>
          </a:xfrm>
        </p:spPr>
        <p:txBody>
          <a:bodyPr>
            <a:noAutofit/>
          </a:bodyPr>
          <a:lstStyle/>
          <a:p>
            <a:pPr marL="0" indent="0">
              <a:buNone/>
            </a:pPr>
            <a:r>
              <a:rPr lang="nl-NL" sz="2400" b="1" dirty="0"/>
              <a:t>Aangepast programma v.d. sabbatschool ziet er bijv. zó uit:</a:t>
            </a:r>
            <a:r>
              <a:rPr lang="nl-NL" sz="2400" dirty="0"/>
              <a:t> </a:t>
            </a:r>
          </a:p>
          <a:p>
            <a:r>
              <a:rPr lang="nl-NL" sz="2400" dirty="0"/>
              <a:t>9:30 Welkom, gebed </a:t>
            </a:r>
          </a:p>
          <a:p>
            <a:r>
              <a:rPr lang="nl-NL" sz="2400" dirty="0"/>
              <a:t>9:35 Samenzang</a:t>
            </a:r>
          </a:p>
          <a:p>
            <a:r>
              <a:rPr lang="nl-NL" sz="2400" dirty="0"/>
              <a:t>9:40 Zendingsbericht</a:t>
            </a:r>
          </a:p>
          <a:p>
            <a:r>
              <a:rPr lang="nl-NL" sz="2400" dirty="0"/>
              <a:t>9.45 Actiegroepen komen samen </a:t>
            </a:r>
          </a:p>
          <a:p>
            <a:pPr lvl="1"/>
            <a:r>
              <a:rPr lang="nl-NL" sz="2400" dirty="0"/>
              <a:t>Tijd voor evangelisatie: 25 minuten</a:t>
            </a:r>
          </a:p>
          <a:p>
            <a:pPr lvl="1"/>
            <a:r>
              <a:rPr lang="nl-NL" sz="2400" dirty="0"/>
              <a:t>Groepsgesprek sabbatschoolthema: 35 minuten</a:t>
            </a:r>
          </a:p>
          <a:p>
            <a:r>
              <a:rPr lang="nl-NL" sz="2400" dirty="0"/>
              <a:t>10:45 Gebed</a:t>
            </a:r>
            <a:endParaRPr lang="nl-NL" dirty="0"/>
          </a:p>
          <a:p>
            <a:pPr marL="0" indent="0">
              <a:buNone/>
            </a:pPr>
            <a:endParaRPr lang="nl-NL" sz="2400" dirty="0"/>
          </a:p>
        </p:txBody>
      </p:sp>
    </p:spTree>
    <p:extLst>
      <p:ext uri="{BB962C8B-B14F-4D97-AF65-F5344CB8AC3E}">
        <p14:creationId xmlns:p14="http://schemas.microsoft.com/office/powerpoint/2010/main" val="316969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fontScale="92500"/>
          </a:bodyPr>
          <a:lstStyle/>
          <a:p>
            <a:pPr marL="0" indent="0">
              <a:buNone/>
            </a:pPr>
            <a:r>
              <a:rPr lang="nl-NL" sz="2800" b="1" dirty="0"/>
              <a:t>Tijd voor ontbrekende groepsleden</a:t>
            </a:r>
          </a:p>
          <a:p>
            <a:pPr marL="0" indent="0">
              <a:buNone/>
            </a:pPr>
            <a:r>
              <a:rPr lang="nl-NL" sz="2800" dirty="0"/>
              <a:t>Wekelijks aandacht besteden aan ontbrekende groepsleden van de sabbatschoolgroep is essentieel voor het plan. De leider van de gespreksgroep besteedt aan het begin van de 25 minuten durende tijd voor evangelisatie maximaal vijf minuten aan het verwelkomen van iedereen, het bijwerken van de overzichten en aan het regelen van het versturen van kaarten naar eventuele ontbrekende gespreksgroepsleden en dat ze worden gebeld en bezocht.</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25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De vier pijlers van de sabbatschool</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endParaRPr lang="nl-NL" dirty="0"/>
          </a:p>
          <a:p>
            <a:r>
              <a:rPr lang="nl-NL" sz="3600" dirty="0"/>
              <a:t>Bijbelstudie en gebed</a:t>
            </a:r>
          </a:p>
          <a:p>
            <a:r>
              <a:rPr lang="nl-NL" sz="3600" dirty="0"/>
              <a:t>Gemeenschapszin </a:t>
            </a:r>
          </a:p>
          <a:p>
            <a:r>
              <a:rPr lang="nl-NL" sz="3600" dirty="0"/>
              <a:t>Aandacht voor wereldwijde zending</a:t>
            </a:r>
          </a:p>
          <a:p>
            <a:r>
              <a:rPr lang="nl-NL" sz="3600" dirty="0"/>
              <a:t>Evangelisatie / zendingsactiviteiten</a:t>
            </a:r>
          </a:p>
          <a:p>
            <a:endParaRPr lang="nl-NL" dirty="0"/>
          </a:p>
          <a:p>
            <a:pPr lvl="1"/>
            <a:endParaRPr lang="nl-NL" dirty="0"/>
          </a:p>
          <a:p>
            <a:pPr lvl="1"/>
            <a:endParaRPr lang="nl-NL" dirty="0"/>
          </a:p>
        </p:txBody>
      </p:sp>
    </p:spTree>
    <p:extLst>
      <p:ext uri="{BB962C8B-B14F-4D97-AF65-F5344CB8AC3E}">
        <p14:creationId xmlns:p14="http://schemas.microsoft.com/office/powerpoint/2010/main" val="20979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lnSpcReduction="10000"/>
          </a:bodyPr>
          <a:lstStyle/>
          <a:p>
            <a:r>
              <a:rPr lang="nl-NL" b="1" dirty="0"/>
              <a:t>Tijd voor evangelisatie. </a:t>
            </a:r>
            <a:r>
              <a:rPr lang="nl-NL" dirty="0"/>
              <a:t>De zorgcoördinator gebruikt de rest van de 25 minuten voor evangelisatie om:</a:t>
            </a:r>
          </a:p>
          <a:p>
            <a:pPr lvl="0"/>
            <a:r>
              <a:rPr lang="nl-NL" dirty="0"/>
              <a:t>Te vragen naar ervaringen met betrekking tot het plan van de groep.</a:t>
            </a:r>
          </a:p>
          <a:p>
            <a:pPr lvl="0"/>
            <a:r>
              <a:rPr lang="nl-NL" dirty="0"/>
              <a:t>Op een eenvoudige manier, gepaste training te geven op basis van gedeelde ervaringen waarbij rekening wordt gehouden met de mogelijkheid dat er gasten bij zijn.</a:t>
            </a:r>
          </a:p>
          <a:p>
            <a:pPr lvl="0"/>
            <a:r>
              <a:rPr lang="nl-NL" dirty="0"/>
              <a:t>De plannen en de doelen van de groep onder de aandacht te brengen.</a:t>
            </a:r>
          </a:p>
          <a:p>
            <a:pPr lvl="0"/>
            <a:r>
              <a:rPr lang="nl-NL" dirty="0"/>
              <a:t>Opdracht te geven om mensen te bezoeken en regel daarvoor zo nodig praktische training.</a:t>
            </a:r>
          </a:p>
          <a:p>
            <a:pPr lvl="0"/>
            <a:r>
              <a:rPr lang="nl-NL" dirty="0"/>
              <a:t>Een speciaal gebed uit te spreken voor geïnteresseerden, de gemaakte plannen en gestelde doelen.</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84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lnSpcReduction="10000"/>
          </a:bodyPr>
          <a:lstStyle/>
          <a:p>
            <a:pPr marL="0" indent="0">
              <a:buNone/>
            </a:pPr>
            <a:r>
              <a:rPr lang="nl-NL" sz="2800" b="1" dirty="0"/>
              <a:t>Toepassing van wat er werd geleerd in het groepsgesprek</a:t>
            </a:r>
            <a:r>
              <a:rPr lang="nl-NL" sz="2800" dirty="0"/>
              <a:t> </a:t>
            </a:r>
          </a:p>
          <a:p>
            <a:pPr marL="0" indent="0">
              <a:buNone/>
            </a:pPr>
            <a:r>
              <a:rPr lang="nl-NL" sz="2800" dirty="0"/>
              <a:t>De gespreksleider probeert iedereen te betrekken bij de bespreking van de les en bij het nadenken over persoonlijke toepassingen. Hij of zij bespreekt de hoogtepunten van de les en stelt drie of vier vragen die iedereen kan helpen de les toe te passen op het eigen leven en op het geven van zijn/haar getuigenis in de komende week.</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5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indent="0">
              <a:buNone/>
            </a:pPr>
            <a:r>
              <a:rPr lang="nl-NL" sz="2400" b="1" dirty="0"/>
              <a:t>Maandelijks overleg van de leiders</a:t>
            </a:r>
            <a:endParaRPr lang="nl-NL" sz="2400" dirty="0"/>
          </a:p>
          <a:p>
            <a:pPr marL="0" indent="0">
              <a:buNone/>
            </a:pPr>
            <a:r>
              <a:rPr lang="nl-NL" sz="2400" dirty="0"/>
              <a:t>Om de gemaakte plannen te evalueren en aan te scherpen, komen de zorgcoördinatoren na de kerkdienst voor een korte ontmoeting bijeen met de leider van evangelisatie, de sabbatschoolleider en de predikant/ouderling. </a:t>
            </a:r>
          </a:p>
          <a:p>
            <a:pPr marL="0" indent="0">
              <a:buNone/>
            </a:pPr>
            <a:r>
              <a:rPr lang="nl-NL" sz="2400" dirty="0"/>
              <a:t>Ze komen samen voor gebed, aanmoediging en om hun op elkaar afgestemde inspanningen te versterken. Een regelmatige bijeenkomst om plannen te maken, is essentieel voor het succes daarvan.</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8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indent="0">
              <a:buNone/>
            </a:pPr>
            <a:r>
              <a:rPr lang="nl-NL" sz="2800" b="1" dirty="0"/>
              <a:t>Een keer per kwartaal met elkaar delen</a:t>
            </a:r>
            <a:r>
              <a:rPr lang="nl-NL" sz="2800" dirty="0"/>
              <a:t> </a:t>
            </a:r>
          </a:p>
          <a:p>
            <a:pPr marL="0" indent="0">
              <a:buNone/>
            </a:pPr>
            <a:r>
              <a:rPr lang="nl-NL" sz="2800" dirty="0"/>
              <a:t>Een keer per kwartaal gebruiken de zorgcoördinatoren* hun gebruikelijke 25 minuten tijdens het groepsgesprek, en werken samen om hun successen te presenteren aan de hele sabbatschool. Dit is bemoedigend voor iedereen.</a:t>
            </a:r>
          </a:p>
          <a:p>
            <a:pPr marL="0" indent="0">
              <a:buNone/>
            </a:pPr>
            <a:endParaRPr lang="nl-NL" sz="2800" dirty="0">
              <a:effectLst/>
              <a:ea typeface="Calibri" panose="020F0502020204030204" pitchFamily="34" charset="0"/>
              <a:cs typeface="Times New Roman" panose="02020603050405020304" pitchFamily="18" charset="0"/>
            </a:endParaRPr>
          </a:p>
          <a:p>
            <a:pPr marL="0" indent="0">
              <a:buNone/>
            </a:pPr>
            <a:r>
              <a:rPr lang="nl-NL" sz="2800" dirty="0">
                <a:ea typeface="Calibri" panose="020F0502020204030204" pitchFamily="34" charset="0"/>
                <a:cs typeface="Times New Roman" panose="02020603050405020304" pitchFamily="18" charset="0"/>
              </a:rPr>
              <a:t>* als je meerdere actiegroepen hebt</a:t>
            </a:r>
            <a:endParaRPr lang="nl-NL"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1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Actiegroepen – plan van aanpak</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indent="0">
              <a:buNone/>
            </a:pPr>
            <a:r>
              <a:rPr lang="nl-NL" sz="2400" b="1" dirty="0"/>
              <a:t>Maandelijkse bij elkaar thuis samenkomen om samen te zijn en te evalueren</a:t>
            </a:r>
            <a:r>
              <a:rPr lang="nl-NL" sz="2400" dirty="0"/>
              <a:t> </a:t>
            </a:r>
          </a:p>
          <a:p>
            <a:pPr marL="0" indent="0">
              <a:buNone/>
            </a:pPr>
            <a:r>
              <a:rPr lang="nl-NL" sz="2400" dirty="0"/>
              <a:t>Om de voortgang te versterken en te zorgen dat het wederzijds vertrouwen en de verbondenheid worden opgebouwd, is het goed om informele, ontspannen en prettige bijeenkomsten te houden bij de groepsleden thuis. Datums en plekken worden bepaald tijdens de planningsbijeenkomsten van de gespreksgroepen op sabbat.</a:t>
            </a:r>
          </a:p>
          <a:p>
            <a:pPr marL="0" indent="0">
              <a:buNone/>
            </a:pPr>
            <a:endParaRPr lang="nl-NL"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18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B7BEC-ACAD-4158-B394-2BCE3C48D88D}"/>
              </a:ext>
            </a:extLst>
          </p:cNvPr>
          <p:cNvSpPr>
            <a:spLocks noGrp="1"/>
          </p:cNvSpPr>
          <p:nvPr>
            <p:ph type="title"/>
          </p:nvPr>
        </p:nvSpPr>
        <p:spPr/>
        <p:txBody>
          <a:bodyPr>
            <a:normAutofit fontScale="90000"/>
          </a:bodyPr>
          <a:lstStyle/>
          <a:p>
            <a:r>
              <a:rPr lang="nl-NL" sz="4400" cap="small" dirty="0"/>
              <a:t>Elk lid betrokken via de sabbatschool</a:t>
            </a:r>
            <a:br>
              <a:rPr lang="nl-NL" dirty="0"/>
            </a:br>
            <a:endParaRPr lang="nl-NL" dirty="0"/>
          </a:p>
        </p:txBody>
      </p:sp>
      <p:sp>
        <p:nvSpPr>
          <p:cNvPr id="3" name="Tijdelijke aanduiding voor inhoud 2">
            <a:extLst>
              <a:ext uri="{FF2B5EF4-FFF2-40B4-BE49-F238E27FC236}">
                <a16:creationId xmlns:a16="http://schemas.microsoft.com/office/drawing/2014/main" id="{8ABF029F-D9CD-439B-9D82-5B375CF5581F}"/>
              </a:ext>
            </a:extLst>
          </p:cNvPr>
          <p:cNvSpPr>
            <a:spLocks noGrp="1"/>
          </p:cNvSpPr>
          <p:nvPr>
            <p:ph idx="1"/>
          </p:nvPr>
        </p:nvSpPr>
        <p:spPr>
          <a:xfrm>
            <a:off x="1451579" y="2015732"/>
            <a:ext cx="9603275" cy="4165993"/>
          </a:xfrm>
        </p:spPr>
        <p:txBody>
          <a:bodyPr>
            <a:normAutofit/>
          </a:bodyPr>
          <a:lstStyle/>
          <a:p>
            <a:pPr marL="0" lvl="0" indent="0">
              <a:buNone/>
            </a:pPr>
            <a:r>
              <a:rPr lang="nl-NL" sz="2800" dirty="0">
                <a:ea typeface="Calibri" panose="020F0502020204030204" pitchFamily="34" charset="0"/>
                <a:cs typeface="Times New Roman" panose="02020603050405020304" pitchFamily="18" charset="0"/>
              </a:rPr>
              <a:t>Door te bidden, plannen te maken en de Bijbel te bestuderen in kleine groepen vergroot je een actieve deelname aan de sabbatschool en de betrokkenheid van alle aanwezigen bij de verspreiding van het evangelie. </a:t>
            </a:r>
          </a:p>
          <a:p>
            <a:pPr marL="0" lvl="0" indent="0">
              <a:buNone/>
            </a:pPr>
            <a:r>
              <a:rPr lang="nl-NL" sz="2800" dirty="0">
                <a:ea typeface="Calibri" panose="020F0502020204030204" pitchFamily="34" charset="0"/>
                <a:cs typeface="Times New Roman" panose="02020603050405020304" pitchFamily="18" charset="0"/>
              </a:rPr>
              <a:t>Laten we de handen ineen slaan en onder leiding van Gods Geest bouwen aan het koninkrijk van God.</a:t>
            </a:r>
            <a:endParaRPr lang="nl-NL" sz="2800" dirty="0"/>
          </a:p>
        </p:txBody>
      </p:sp>
    </p:spTree>
    <p:extLst>
      <p:ext uri="{BB962C8B-B14F-4D97-AF65-F5344CB8AC3E}">
        <p14:creationId xmlns:p14="http://schemas.microsoft.com/office/powerpoint/2010/main" val="13881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CAA92-C7D8-4662-90BA-BFF96D9A84AC}"/>
              </a:ext>
            </a:extLst>
          </p:cNvPr>
          <p:cNvSpPr>
            <a:spLocks noGrp="1"/>
          </p:cNvSpPr>
          <p:nvPr>
            <p:ph type="title"/>
          </p:nvPr>
        </p:nvSpPr>
        <p:spPr/>
        <p:txBody>
          <a:bodyPr/>
          <a:lstStyle/>
          <a:p>
            <a:pPr algn="ctr"/>
            <a:r>
              <a:rPr lang="nl-NL" dirty="0"/>
              <a:t>TOT SLOT</a:t>
            </a:r>
          </a:p>
        </p:txBody>
      </p:sp>
      <p:sp>
        <p:nvSpPr>
          <p:cNvPr id="3" name="Tijdelijke aanduiding voor inhoud 2">
            <a:extLst>
              <a:ext uri="{FF2B5EF4-FFF2-40B4-BE49-F238E27FC236}">
                <a16:creationId xmlns:a16="http://schemas.microsoft.com/office/drawing/2014/main" id="{440012B8-812F-4C52-A109-0397B414C1F2}"/>
              </a:ext>
            </a:extLst>
          </p:cNvPr>
          <p:cNvSpPr>
            <a:spLocks noGrp="1"/>
          </p:cNvSpPr>
          <p:nvPr>
            <p:ph idx="1"/>
          </p:nvPr>
        </p:nvSpPr>
        <p:spPr>
          <a:xfrm>
            <a:off x="1451579" y="2015732"/>
            <a:ext cx="9603275" cy="3965968"/>
          </a:xfrm>
        </p:spPr>
        <p:txBody>
          <a:bodyPr/>
          <a:lstStyle/>
          <a:p>
            <a:pPr marL="0" indent="0">
              <a:buNone/>
            </a:pPr>
            <a:endParaRPr lang="nl-NL" dirty="0"/>
          </a:p>
          <a:p>
            <a:pPr marL="0" indent="0" algn="ctr">
              <a:buNone/>
            </a:pPr>
            <a:r>
              <a:rPr lang="nl-NL" dirty="0"/>
              <a:t>DANK VOOR JULLIE </a:t>
            </a:r>
          </a:p>
          <a:p>
            <a:pPr marL="0" indent="0" algn="ctr">
              <a:buNone/>
            </a:pPr>
            <a:r>
              <a:rPr lang="nl-NL" dirty="0"/>
              <a:t>GROTE INZET VOOR </a:t>
            </a:r>
          </a:p>
          <a:p>
            <a:pPr marL="0" indent="0" algn="ctr">
              <a:buNone/>
            </a:pPr>
            <a:r>
              <a:rPr lang="nl-NL" dirty="0"/>
              <a:t>EN JULLIE</a:t>
            </a:r>
          </a:p>
          <a:p>
            <a:pPr marL="0" indent="0" algn="ctr">
              <a:buNone/>
            </a:pPr>
            <a:r>
              <a:rPr lang="nl-NL" dirty="0"/>
              <a:t>BETROKKENHEID BIJ </a:t>
            </a:r>
          </a:p>
          <a:p>
            <a:pPr marL="0" indent="0" algn="ctr">
              <a:buNone/>
            </a:pPr>
            <a:r>
              <a:rPr lang="nl-NL" dirty="0"/>
              <a:t>HET BOUWEN AAN GODS KONINKRIJK.</a:t>
            </a:r>
          </a:p>
          <a:p>
            <a:pPr marL="0" indent="0" algn="ctr">
              <a:buNone/>
            </a:pPr>
            <a:r>
              <a:rPr lang="nl-NL" dirty="0"/>
              <a:t>MOGE DE HEER JULLIE ZEGENEN!</a:t>
            </a:r>
          </a:p>
        </p:txBody>
      </p:sp>
    </p:spTree>
    <p:extLst>
      <p:ext uri="{BB962C8B-B14F-4D97-AF65-F5344CB8AC3E}">
        <p14:creationId xmlns:p14="http://schemas.microsoft.com/office/powerpoint/2010/main" val="30622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De vier pijlers van de sabbatschool</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pPr marL="457200" lvl="1" indent="0">
              <a:buNone/>
            </a:pPr>
            <a:r>
              <a:rPr lang="nl-NL" sz="2800" b="1" dirty="0"/>
              <a:t>Bijbelstudie en gebed</a:t>
            </a:r>
            <a:endParaRPr lang="nl-NL" sz="2800" dirty="0"/>
          </a:p>
          <a:p>
            <a:pPr marL="457200" lvl="1" indent="0">
              <a:buNone/>
            </a:pPr>
            <a:r>
              <a:rPr lang="nl-NL" sz="2800" dirty="0"/>
              <a:t>De sabbatschool helpt de deelnemers het evangelie te begrijpen en zich daar persoonlijk voor in te zetten. Zij zal hen helpen geestelijk te groeien door studie van Gods Woord. Zij zal de deelnemers stimuleren regelmatig te bidden en hun leren hoe ze de principes van de Bijbel kunnen interpreteren en toepassen op hun leven.</a:t>
            </a:r>
          </a:p>
          <a:p>
            <a:pPr marL="457200" lvl="1" indent="0">
              <a:buNone/>
            </a:pPr>
            <a:endParaRPr lang="nl-NL" dirty="0"/>
          </a:p>
          <a:p>
            <a:pPr lvl="1"/>
            <a:endParaRPr lang="nl-NL" dirty="0"/>
          </a:p>
        </p:txBody>
      </p:sp>
    </p:spTree>
    <p:extLst>
      <p:ext uri="{BB962C8B-B14F-4D97-AF65-F5344CB8AC3E}">
        <p14:creationId xmlns:p14="http://schemas.microsoft.com/office/powerpoint/2010/main" val="39678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De vier pijlers van de sabbatschool</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pPr marL="457200" lvl="1" indent="0">
              <a:buNone/>
            </a:pPr>
            <a:r>
              <a:rPr lang="nl-NL" sz="2800" b="1" dirty="0">
                <a:effectLst/>
                <a:ea typeface="Noto Serif CJK SC"/>
                <a:cs typeface="Lohit Devanagari"/>
              </a:rPr>
              <a:t>Gemeenschapszin</a:t>
            </a:r>
          </a:p>
          <a:p>
            <a:pPr marL="457200" lvl="1" indent="0">
              <a:buNone/>
            </a:pPr>
            <a:r>
              <a:rPr lang="nl-NL" sz="2800" dirty="0">
                <a:effectLst/>
                <a:ea typeface="Noto Serif CJK SC"/>
                <a:cs typeface="Lohit Devanagari"/>
              </a:rPr>
              <a:t>De sabbatschool zal de gemeenschapszin stimuleren onder de deelnemers in het wekelijkse sabbatschoolprogramma en plannen opstellen om nieuwe leden te werven en hen te integreren in het gemeenteleven. Zij zal ook zoeken naar manieren om inactieve leden weer erbij te betrekken.</a:t>
            </a:r>
            <a:endParaRPr lang="nl-NL" sz="2800" dirty="0"/>
          </a:p>
          <a:p>
            <a:pPr lvl="1"/>
            <a:endParaRPr lang="nl-NL" dirty="0"/>
          </a:p>
        </p:txBody>
      </p:sp>
    </p:spTree>
    <p:extLst>
      <p:ext uri="{BB962C8B-B14F-4D97-AF65-F5344CB8AC3E}">
        <p14:creationId xmlns:p14="http://schemas.microsoft.com/office/powerpoint/2010/main" val="2929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De vier pijlers van de sabbatschool</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pPr marL="457200" lvl="1" indent="0">
              <a:buNone/>
            </a:pPr>
            <a:r>
              <a:rPr lang="nl-NL" sz="2800" b="1" dirty="0">
                <a:effectLst/>
                <a:ea typeface="Noto Serif CJK SC"/>
                <a:cs typeface="Lohit Devanagari"/>
              </a:rPr>
              <a:t>Aandacht voor de wereldwijde zending</a:t>
            </a:r>
            <a:endParaRPr lang="nl-NL" sz="2800" dirty="0">
              <a:effectLst/>
              <a:ea typeface="Noto Serif CJK SC"/>
              <a:cs typeface="Lohit Devanagari"/>
            </a:endParaRPr>
          </a:p>
          <a:p>
            <a:pPr marL="457200" lvl="1" indent="0">
              <a:buNone/>
            </a:pPr>
            <a:r>
              <a:rPr lang="nl-NL" sz="2800" dirty="0">
                <a:effectLst/>
                <a:ea typeface="Noto Serif CJK SC"/>
                <a:cs typeface="Lohit Devanagari"/>
              </a:rPr>
              <a:t>De sabbatschool zal de gemeente een duidelijke visie voorhouden wat betreft de wereldwijde opdracht van de kerk. Zij bevordert een persoonlijke, systematische en zelfverloochende toewijding aan de ondersteuning van de wereldwijde zending, en stimuleert iedereen ernaar te verlangen de evangelieopdracht ten uitvoer te brengen.</a:t>
            </a:r>
            <a:endParaRPr lang="nl-NL" sz="2800" dirty="0"/>
          </a:p>
          <a:p>
            <a:pPr lvl="1"/>
            <a:endParaRPr lang="nl-NL" dirty="0"/>
          </a:p>
        </p:txBody>
      </p:sp>
    </p:spTree>
    <p:extLst>
      <p:ext uri="{BB962C8B-B14F-4D97-AF65-F5344CB8AC3E}">
        <p14:creationId xmlns:p14="http://schemas.microsoft.com/office/powerpoint/2010/main" val="33570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De vier pijlers van de sabbatschool</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pPr marL="0" indent="0">
              <a:spcAft>
                <a:spcPts val="565"/>
              </a:spcAft>
              <a:buNone/>
            </a:pPr>
            <a:r>
              <a:rPr lang="nl-NL" sz="2800" b="1" kern="100" dirty="0">
                <a:ea typeface="Noto Serif CJK SC"/>
                <a:cs typeface="Lohit Devanagari"/>
              </a:rPr>
              <a:t>Evangelisatie / zendingsactiviteiten</a:t>
            </a:r>
            <a:r>
              <a:rPr lang="nl-NL" sz="2800" kern="100" dirty="0">
                <a:effectLst/>
                <a:ea typeface="Noto Serif CJK SC"/>
                <a:cs typeface="Lohit Devanagari"/>
              </a:rPr>
              <a:t> </a:t>
            </a:r>
          </a:p>
          <a:p>
            <a:pPr marL="0" indent="0">
              <a:spcAft>
                <a:spcPts val="565"/>
              </a:spcAft>
              <a:buNone/>
            </a:pPr>
            <a:r>
              <a:rPr lang="nl-NL" sz="2800" kern="100" dirty="0">
                <a:effectLst/>
                <a:ea typeface="Noto Serif CJK SC"/>
                <a:cs typeface="Lohit Devanagari"/>
              </a:rPr>
              <a:t>De sabbatschool zal haar deelnemers helpen een beeld te krijgen van de opdracht van de gemeente in de naaste omgeving. Zij zal hen ook voorbereiden op dienstwerk en hen inspireren om van hun geloof te getuigen. Het zal programma's ontwikkelen om hen te betrekken bij evangelisatie / zendingsactiviteiten.</a:t>
            </a:r>
          </a:p>
          <a:p>
            <a:pPr marL="457200" lvl="1" indent="0">
              <a:buNone/>
            </a:pPr>
            <a:endParaRPr lang="nl-NL" dirty="0"/>
          </a:p>
          <a:p>
            <a:pPr lvl="1"/>
            <a:endParaRPr lang="nl-NL" dirty="0"/>
          </a:p>
        </p:txBody>
      </p:sp>
    </p:spTree>
    <p:extLst>
      <p:ext uri="{BB962C8B-B14F-4D97-AF65-F5344CB8AC3E}">
        <p14:creationId xmlns:p14="http://schemas.microsoft.com/office/powerpoint/2010/main" val="38237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p:txBody>
          <a:bodyPr/>
          <a:lstStyle/>
          <a:p>
            <a:r>
              <a:rPr lang="nl-NL" dirty="0"/>
              <a:t>succesvolle sabbatschool</a:t>
            </a:r>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2"/>
            <a:ext cx="9603275" cy="4108843"/>
          </a:xfrm>
        </p:spPr>
        <p:txBody>
          <a:bodyPr>
            <a:normAutofit/>
          </a:bodyPr>
          <a:lstStyle/>
          <a:p>
            <a:pPr marL="457200" lvl="1" indent="0">
              <a:buNone/>
            </a:pPr>
            <a:r>
              <a:rPr lang="nl-NL" sz="2400" dirty="0">
                <a:effectLst/>
                <a:latin typeface="Arial" panose="020B0604020202020204" pitchFamily="34" charset="0"/>
                <a:ea typeface="Noto Serif CJK SC"/>
                <a:cs typeface="Lohit Devanagari"/>
              </a:rPr>
              <a:t>Onderzoek en ervaring tonen aan dat sabbatscholen pas echt succesvol zijn, mits de elementen van evangelisatie en het winnen van mensen daar deel van uitmaken.</a:t>
            </a:r>
          </a:p>
          <a:p>
            <a:pPr marL="457200" lvl="1" indent="0">
              <a:buNone/>
            </a:pPr>
            <a:endParaRPr lang="nl-NL" sz="2400" dirty="0">
              <a:latin typeface="Arial" panose="020B0604020202020204" pitchFamily="34" charset="0"/>
            </a:endParaRPr>
          </a:p>
          <a:p>
            <a:pPr marL="457200" lvl="1" indent="0">
              <a:buNone/>
            </a:pPr>
            <a:r>
              <a:rPr lang="nl-NL" sz="2400" kern="100" dirty="0">
                <a:effectLst/>
                <a:latin typeface="Arial" panose="020B0604020202020204" pitchFamily="34" charset="0"/>
                <a:ea typeface="Noto Serif CJK SC"/>
                <a:cs typeface="Lohit Devanagari"/>
              </a:rPr>
              <a:t>De sabbatschool zou één van de belangrijkste instrumenten en het meest effectieve middel moeten zijn om mensen tot Christus te brengen.</a:t>
            </a:r>
            <a:r>
              <a:rPr lang="nl-NL" sz="2400" i="1" kern="100" dirty="0">
                <a:effectLst/>
                <a:latin typeface="Arial" panose="020B0604020202020204" pitchFamily="34" charset="0"/>
                <a:ea typeface="Noto Serif CJK SC"/>
                <a:cs typeface="Lohit Devanagari"/>
              </a:rPr>
              <a:t> </a:t>
            </a:r>
          </a:p>
          <a:p>
            <a:pPr marL="457200" lvl="1" indent="0">
              <a:buNone/>
            </a:pPr>
            <a:r>
              <a:rPr lang="nl-NL" sz="2400" kern="100" dirty="0">
                <a:effectLst/>
                <a:latin typeface="Arial" panose="020B0604020202020204" pitchFamily="34" charset="0"/>
                <a:ea typeface="Noto Serif CJK SC"/>
                <a:cs typeface="Lohit Devanagari"/>
              </a:rPr>
              <a:t>EGW, </a:t>
            </a:r>
            <a:r>
              <a:rPr lang="nl-NL" sz="2400" i="1" kern="100" dirty="0" err="1">
                <a:effectLst/>
                <a:latin typeface="Arial" panose="020B0604020202020204" pitchFamily="34" charset="0"/>
                <a:ea typeface="Noto Serif CJK SC"/>
                <a:cs typeface="Lohit Devanagari"/>
              </a:rPr>
              <a:t>Counsels</a:t>
            </a:r>
            <a:r>
              <a:rPr lang="nl-NL" sz="2400" i="1" kern="100" dirty="0">
                <a:effectLst/>
                <a:latin typeface="Arial" panose="020B0604020202020204" pitchFamily="34" charset="0"/>
                <a:ea typeface="Noto Serif CJK SC"/>
                <a:cs typeface="Lohit Devanagari"/>
              </a:rPr>
              <a:t> on Sabbath School </a:t>
            </a:r>
            <a:r>
              <a:rPr lang="nl-NL" sz="2400" i="1" kern="100" dirty="0" err="1">
                <a:effectLst/>
                <a:latin typeface="Arial" panose="020B0604020202020204" pitchFamily="34" charset="0"/>
                <a:ea typeface="Noto Serif CJK SC"/>
                <a:cs typeface="Lohit Devanagari"/>
              </a:rPr>
              <a:t>Work</a:t>
            </a:r>
            <a:r>
              <a:rPr lang="nl-NL" sz="2400" kern="100" dirty="0">
                <a:effectLst/>
                <a:latin typeface="Arial" panose="020B0604020202020204" pitchFamily="34" charset="0"/>
                <a:ea typeface="Noto Serif CJK SC"/>
                <a:cs typeface="Lohit Devanagari"/>
              </a:rPr>
              <a:t>, p. 10.</a:t>
            </a:r>
          </a:p>
          <a:p>
            <a:pPr marL="457200" lvl="1" indent="0">
              <a:buNone/>
            </a:pPr>
            <a:endParaRPr lang="nl-NL" sz="2000" dirty="0"/>
          </a:p>
          <a:p>
            <a:pPr lvl="1"/>
            <a:endParaRPr lang="nl-NL" dirty="0"/>
          </a:p>
        </p:txBody>
      </p:sp>
    </p:spTree>
    <p:extLst>
      <p:ext uri="{BB962C8B-B14F-4D97-AF65-F5344CB8AC3E}">
        <p14:creationId xmlns:p14="http://schemas.microsoft.com/office/powerpoint/2010/main" val="1172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40288A-A713-4F42-A973-378A464C9567}"/>
              </a:ext>
            </a:extLst>
          </p:cNvPr>
          <p:cNvSpPr>
            <a:spLocks noGrp="1"/>
          </p:cNvSpPr>
          <p:nvPr>
            <p:ph type="title"/>
          </p:nvPr>
        </p:nvSpPr>
        <p:spPr>
          <a:xfrm>
            <a:off x="1451580" y="804519"/>
            <a:ext cx="4325112" cy="1049235"/>
          </a:xfrm>
        </p:spPr>
        <p:txBody>
          <a:bodyPr>
            <a:normAutofit/>
          </a:bodyPr>
          <a:lstStyle/>
          <a:p>
            <a:r>
              <a:rPr lang="nl-NL" sz="2800" dirty="0"/>
              <a:t>     Elk lid betrokken</a:t>
            </a:r>
          </a:p>
        </p:txBody>
      </p:sp>
      <p:cxnSp>
        <p:nvCxnSpPr>
          <p:cNvPr id="24" name="Straight Connector 10">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2">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jdelijke aanduiding voor inhoud 2">
            <a:extLst>
              <a:ext uri="{FF2B5EF4-FFF2-40B4-BE49-F238E27FC236}">
                <a16:creationId xmlns:a16="http://schemas.microsoft.com/office/drawing/2014/main" id="{91E1E056-8E15-41D7-AC9E-7EFA402C551C}"/>
              </a:ext>
            </a:extLst>
          </p:cNvPr>
          <p:cNvSpPr>
            <a:spLocks noGrp="1"/>
          </p:cNvSpPr>
          <p:nvPr>
            <p:ph idx="1"/>
          </p:nvPr>
        </p:nvSpPr>
        <p:spPr>
          <a:xfrm>
            <a:off x="1451579" y="2015731"/>
            <a:ext cx="5416581" cy="4546993"/>
          </a:xfrm>
        </p:spPr>
        <p:txBody>
          <a:bodyPr>
            <a:normAutofit/>
          </a:bodyPr>
          <a:lstStyle/>
          <a:p>
            <a:pPr marL="457200" lvl="1" indent="0">
              <a:buNone/>
            </a:pPr>
            <a:r>
              <a:rPr lang="nl-NL" sz="2800" dirty="0"/>
              <a:t>PROJECT VAN DE GENERALE CONFERENTIE:  TOTAL MEMBER INVOLVEMENT </a:t>
            </a:r>
          </a:p>
          <a:p>
            <a:pPr marL="457200" lvl="1" indent="0">
              <a:buNone/>
            </a:pPr>
            <a:endParaRPr lang="nl-NL" sz="2800" b="1" dirty="0">
              <a:sym typeface="Wingdings" panose="05000000000000000000" pitchFamily="2" charset="2"/>
            </a:endParaRPr>
          </a:p>
          <a:p>
            <a:pPr marL="457200" lvl="1" indent="0">
              <a:buNone/>
            </a:pPr>
            <a:r>
              <a:rPr lang="nl-NL" sz="2800" b="1" dirty="0">
                <a:sym typeface="Wingdings" panose="05000000000000000000" pitchFamily="2" charset="2"/>
              </a:rPr>
              <a:t> </a:t>
            </a:r>
            <a:r>
              <a:rPr lang="nl-NL" sz="2800" b="1" dirty="0"/>
              <a:t>ELK LID BETROKKEN</a:t>
            </a:r>
            <a:r>
              <a:rPr lang="nl-NL" sz="2800" dirty="0"/>
              <a:t>:</a:t>
            </a:r>
            <a:r>
              <a:rPr lang="nl-NL" sz="2800" dirty="0">
                <a:sym typeface="Wingdings" panose="05000000000000000000" pitchFamily="2" charset="2"/>
              </a:rPr>
              <a:t> ZIE HET VOORWOORD VAN HET LESBOEKJE van het eerste kwartaal van 2022</a:t>
            </a:r>
          </a:p>
          <a:p>
            <a:pPr marL="457200" lvl="1" indent="0">
              <a:buNone/>
            </a:pPr>
            <a:endParaRPr lang="nl-NL" dirty="0"/>
          </a:p>
          <a:p>
            <a:pPr lvl="1"/>
            <a:endParaRPr lang="nl-NL" dirty="0"/>
          </a:p>
        </p:txBody>
      </p:sp>
      <p:pic>
        <p:nvPicPr>
          <p:cNvPr id="4" name="Afbeelding 3">
            <a:extLst>
              <a:ext uri="{FF2B5EF4-FFF2-40B4-BE49-F238E27FC236}">
                <a16:creationId xmlns:a16="http://schemas.microsoft.com/office/drawing/2014/main" id="{855CBEB8-74A4-4AE9-AF4D-3FEC6DF562C9}"/>
              </a:ext>
            </a:extLst>
          </p:cNvPr>
          <p:cNvPicPr>
            <a:picLocks noChangeAspect="1"/>
          </p:cNvPicPr>
          <p:nvPr/>
        </p:nvPicPr>
        <p:blipFill>
          <a:blip r:embed="rId2"/>
          <a:stretch>
            <a:fillRect/>
          </a:stretch>
        </p:blipFill>
        <p:spPr>
          <a:xfrm>
            <a:off x="7066164" y="804519"/>
            <a:ext cx="3340256" cy="5285385"/>
          </a:xfrm>
          <a:prstGeom prst="rect">
            <a:avLst/>
          </a:prstGeom>
        </p:spPr>
      </p:pic>
    </p:spTree>
    <p:extLst>
      <p:ext uri="{BB962C8B-B14F-4D97-AF65-F5344CB8AC3E}">
        <p14:creationId xmlns:p14="http://schemas.microsoft.com/office/powerpoint/2010/main" val="11096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2970</TotalTime>
  <Words>1885</Words>
  <Application>Microsoft Office PowerPoint</Application>
  <PresentationFormat>Breedbeeld</PresentationFormat>
  <Paragraphs>152</Paragraphs>
  <Slides>36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36</vt:i4>
      </vt:variant>
    </vt:vector>
  </HeadingPairs>
  <TitlesOfParts>
    <vt:vector size="40" baseType="lpstr">
      <vt:lpstr>Arial</vt:lpstr>
      <vt:lpstr>Calibri</vt:lpstr>
      <vt:lpstr>Gill Sans MT</vt:lpstr>
      <vt:lpstr>Galerie</vt:lpstr>
      <vt:lpstr>Elk lid betrokken  &amp;  sabbatschool </vt:lpstr>
      <vt:lpstr>Omschrijving van de workshop</vt:lpstr>
      <vt:lpstr>De vier pijlers van de sabbatschool</vt:lpstr>
      <vt:lpstr>De vier pijlers van de sabbatschool</vt:lpstr>
      <vt:lpstr>De vier pijlers van de sabbatschool</vt:lpstr>
      <vt:lpstr>De vier pijlers van de sabbatschool</vt:lpstr>
      <vt:lpstr>De vier pijlers van de sabbatschool</vt:lpstr>
      <vt:lpstr>succesvolle sabbatschool</vt:lpstr>
      <vt:lpstr>     Elk lid betrokken</vt:lpstr>
      <vt:lpstr>Dialoog – IN GESPREK MET HET WOORD</vt:lpstr>
      <vt:lpstr>HET voorWOORD</vt:lpstr>
      <vt:lpstr>HET voorWOORD</vt:lpstr>
      <vt:lpstr>Elk lid betrokken via de sabbatschool </vt:lpstr>
      <vt:lpstr>Elk lid betrokken via de sabbatschool </vt:lpstr>
      <vt:lpstr>Elk lid betrokken via de sabbatschool </vt:lpstr>
      <vt:lpstr>Elk lid betrokken via de sabbatschool </vt:lpstr>
      <vt:lpstr>Elk lid betrokken via de sabbatschool </vt:lpstr>
      <vt:lpstr>Elk lid betrokken via de sabbatschool </vt:lpstr>
      <vt:lpstr>Elk lid betrokken via de sabbatschool </vt:lpstr>
      <vt:lpstr>PowerPoint-presentatie</vt:lpstr>
      <vt:lpstr>PowerPoint-presentatie</vt:lpstr>
      <vt:lpstr>Actiegroepen van de sabbatschool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Actiegroepen – plan van aanpak </vt:lpstr>
      <vt:lpstr>Elk lid betrokken via de sabbatschool </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gesprekstechniek voor de sabbatschool</dc:title>
  <dc:creator>Jacob Engelgeer</dc:creator>
  <cp:lastModifiedBy>Jacob Engelgeer</cp:lastModifiedBy>
  <cp:revision>99</cp:revision>
  <dcterms:created xsi:type="dcterms:W3CDTF">2019-03-23T15:21:14Z</dcterms:created>
  <dcterms:modified xsi:type="dcterms:W3CDTF">2021-11-12T13:33:02Z</dcterms:modified>
</cp:coreProperties>
</file>