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8" r:id="rId6"/>
    <p:sldId id="257" r:id="rId7"/>
    <p:sldId id="259" r:id="rId8"/>
    <p:sldId id="261" r:id="rId9"/>
    <p:sldId id="260" r:id="rId10"/>
    <p:sldId id="262" r:id="rId11"/>
    <p:sldId id="263" r:id="rId12"/>
    <p:sldId id="264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6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0" autoAdjust="0"/>
    <p:restoredTop sz="86396" autoAdjust="0"/>
  </p:normalViewPr>
  <p:slideViewPr>
    <p:cSldViewPr>
      <p:cViewPr varScale="1">
        <p:scale>
          <a:sx n="71" d="100"/>
          <a:sy n="71" d="100"/>
        </p:scale>
        <p:origin x="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B2BFDC70-6AAD-49CB-B4F0-A7D271D267EA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6D11EF1E-A4E7-4C1C-9074-DD6B2DBF42F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42F88466-F776-4664-B314-CC8FE058DE3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29165C5D-0DD7-4929-B323-1B2CC097029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En ook bij vertrek als bestuurslid. Verzoek om decharge. Check de uitschrijving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22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36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noProof="0" dirty="0"/>
              <a:t>Professionalisering van bestuur</a:t>
            </a:r>
          </a:p>
          <a:p>
            <a:pPr marL="228600" indent="-228600">
              <a:buAutoNum type="alphaUcPeriod"/>
            </a:pPr>
            <a:endParaRPr lang="nl-NL" noProof="0" dirty="0"/>
          </a:p>
          <a:p>
            <a:pPr marL="228600" indent="-228600">
              <a:buAutoNum type="alphaUcPeriod"/>
            </a:pPr>
            <a:r>
              <a:rPr lang="nl-NL" noProof="0" dirty="0"/>
              <a:t>Handel eerlijk en oprecht. </a:t>
            </a:r>
          </a:p>
          <a:p>
            <a:pPr marL="228600" indent="-228600">
              <a:buAutoNum type="alphaUcPeriod"/>
            </a:pPr>
            <a:r>
              <a:rPr lang="nl-NL" noProof="0" dirty="0"/>
              <a:t>Hou de korte én lange termijn positie van de stichting in de gaten en handel daarnaar in het financieel beleid</a:t>
            </a:r>
          </a:p>
          <a:p>
            <a:pPr marL="228600" indent="-228600">
              <a:buAutoNum type="alphaUcPeriod"/>
            </a:pPr>
            <a:r>
              <a:rPr lang="nl-NL" noProof="0" dirty="0"/>
              <a:t>Leg rekenschap af: neem de besluiten en de gronden daarvoor schriftelijk. Zorg ervoor dat alle bestuursleden op de hoogte zijn van de genomen en te nemen besluiten. Heel belangrijk: wees bereid om dwars te liggen: dat is je functie. </a:t>
            </a:r>
          </a:p>
          <a:p>
            <a:pPr marL="228600" indent="-228600">
              <a:buAutoNum type="alphaUcPeriod"/>
            </a:pPr>
            <a:r>
              <a:rPr lang="nl-NL" noProof="0" dirty="0"/>
              <a:t>Ook als je niet de financiële gang van zaken bestuurt, zorg ervoor dat je goed daarvan op de hoogte bent. Vertrouwen is goed</a:t>
            </a:r>
            <a:r>
              <a:rPr lang="nl-NL" noProof="0"/>
              <a:t>, controle is beter. </a:t>
            </a:r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24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Aanspreekbaar is nog niet aansprakelijk. Afhankelijk van de omstandigheden van het geval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68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noProof="0" dirty="0"/>
              <a:t>Allemaal maatregelen waar je je over moet buigen als bestuur</a:t>
            </a:r>
          </a:p>
          <a:p>
            <a:pPr algn="l"/>
            <a:r>
              <a:rPr lang="nl-NL" noProof="0" dirty="0"/>
              <a:t>1. Moet binnen 5 jaar geregeld, anders gaat wet boven statuten. </a:t>
            </a:r>
            <a:endParaRPr lang="nl-N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l-N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Voor iedere organisatie geldt dan geen enkel bestuurslid meer stemmen mag hebben dan de andere bestuursleden samen. </a:t>
            </a:r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49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 startAt="8"/>
            </a:pPr>
            <a:r>
              <a:rPr lang="nl-NL" noProof="0" dirty="0"/>
              <a:t>Via notaris, hoefde niet voor 1 juli 2021</a:t>
            </a:r>
          </a:p>
          <a:p>
            <a:pPr marL="228600" indent="-228600">
              <a:buAutoNum type="arabicPeriod" startAt="8"/>
            </a:pPr>
            <a:endParaRPr lang="nl-NL" noProof="0" dirty="0"/>
          </a:p>
          <a:p>
            <a:pPr marL="0" indent="0">
              <a:buNone/>
            </a:pPr>
            <a:r>
              <a:rPr lang="nl-NL" noProof="0" dirty="0"/>
              <a:t>En check die taakverdeling 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5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777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466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9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Kort voorstel rondje. </a:t>
            </a:r>
          </a:p>
          <a:p>
            <a:r>
              <a:rPr lang="nl-NL" noProof="0" dirty="0"/>
              <a:t>Bezoldigd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Stichting moet statutair een regeling hebben die voorziet in ontstentenis (voor altijd) of belet van het hele bestuur. </a:t>
            </a:r>
          </a:p>
          <a:p>
            <a:r>
              <a:rPr lang="nl-NL" noProof="0" dirty="0"/>
              <a:t>Een regeling voor een van de bestuurders is optioneel, wel verstandig. </a:t>
            </a:r>
          </a:p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Geen bewijsvermoeden bij te laat publiceren jaarrekening</a:t>
            </a:r>
          </a:p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Alle stichtingen, commerciële en niet-commerciële: wel </a:t>
            </a:r>
            <a:r>
              <a:rPr lang="nl-NL" noProof="0" dirty="0" err="1"/>
              <a:t>vpb</a:t>
            </a:r>
            <a:r>
              <a:rPr lang="nl-NL" noProof="0" dirty="0"/>
              <a:t> of geen </a:t>
            </a:r>
            <a:r>
              <a:rPr lang="nl-NL" noProof="0" dirty="0" err="1"/>
              <a:t>vpb</a:t>
            </a:r>
            <a:r>
              <a:rPr lang="nl-NL" noProof="0" dirty="0"/>
              <a:t>.</a:t>
            </a:r>
          </a:p>
          <a:p>
            <a:r>
              <a:rPr lang="nl-NL" noProof="0" dirty="0"/>
              <a:t>Statutenwijziging binnen 5 jaar, uiterlijk 30 juni 2026</a:t>
            </a:r>
          </a:p>
          <a:p>
            <a:r>
              <a:rPr lang="nl-NL" noProof="0" dirty="0"/>
              <a:t>Wat als stichting niet ingeschreven in </a:t>
            </a:r>
            <a:r>
              <a:rPr lang="nl-NL" noProof="0" dirty="0" err="1"/>
              <a:t>kvk</a:t>
            </a:r>
            <a:endParaRPr lang="nl-NL" noProof="0" dirty="0"/>
          </a:p>
          <a:p>
            <a:r>
              <a:rPr lang="nl-NL" noProof="0" dirty="0"/>
              <a:t>Ook op de informele vereniging, maar dan toch al persoonlijk aansprakelijk. </a:t>
            </a:r>
          </a:p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Aansprakelijk voor medebestuurders. Ook bij een taakverdeling. 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Aangaan bestuursfunctie:</a:t>
            </a:r>
          </a:p>
          <a:p>
            <a:r>
              <a:rPr lang="nl-NL" noProof="0" dirty="0"/>
              <a:t>Hoe is het bestuur georganiseerd?</a:t>
            </a:r>
          </a:p>
          <a:p>
            <a:r>
              <a:rPr lang="nl-NL" noProof="0" dirty="0"/>
              <a:t>Uit hoeveel personen bestaat het bestuur?</a:t>
            </a:r>
          </a:p>
          <a:p>
            <a:r>
              <a:rPr lang="nl-NL" noProof="0" dirty="0"/>
              <a:t>Is er een duidelijke taakverdeling?</a:t>
            </a:r>
          </a:p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/>
          <a:lstStyle>
            <a:lvl1pPr marL="0" algn="r">
              <a:defRPr sz="5000"/>
            </a:lvl1pPr>
            <a:extLst/>
          </a:lstStyle>
          <a:p>
            <a:r>
              <a:rPr lang="nl-NL" noProof="1"/>
              <a:t>Klik om stijl te bewerken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2366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noProof="1"/>
              <a:t>Klikken om de ondertitelstijl van het model te bewerken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ctr">
              <a:buNone/>
              <a:defRPr sz="4000" b="0" cap="none">
                <a:solidFill>
                  <a:schemeClr val="tx2"/>
                </a:solidFill>
              </a:defRPr>
            </a:lvl1pPr>
            <a:extLst/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588392" y="3248406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/>
          <a:p>
            <a:r>
              <a:rPr lang="nl-NL" sz="1000">
                <a:solidFill>
                  <a:schemeClr val="tx1"/>
                </a:solidFill>
              </a:rPr>
              <a:t>14 november 2021 </a:t>
            </a:r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</p:spPr>
        <p:txBody>
          <a:bodyPr/>
          <a:lstStyle/>
          <a:p>
            <a:fld id="{C455C284-B64A-41C5-BF51-0401EE5856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/>
          <a:p>
            <a:r>
              <a:rPr lang="nl-NL" sz="1000">
                <a:solidFill>
                  <a:schemeClr val="tx1"/>
                </a:solidFill>
              </a:rPr>
              <a:t>14 november 2021 </a:t>
            </a:r>
            <a:endParaRPr lang="en-US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</p:spPr>
        <p:txBody>
          <a:bodyPr/>
          <a:lstStyle/>
          <a:p>
            <a:fld id="{C455C284-B64A-41C5-BF51-0401EE58565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84378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/>
            <a:r>
              <a:rPr lang="nl-NL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op het pictogram als u een afbeelding wilt toevoegen</a:t>
            </a: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ln>
            <a:noFill/>
          </a:ln>
        </p:spPr>
        <p:txBody>
          <a:bodyPr rIns="91440" anchor="b">
            <a:normAutofit/>
          </a:bodyPr>
          <a:lstStyle/>
          <a:p>
            <a:r>
              <a:rPr lang="nl-NL" noProof="1"/>
              <a:t>Klik om stijl te bewerken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nl-NL" noProof="1"/>
              <a:t>Klikken om de tekststijl van het model te bewerken</a:t>
            </a:r>
          </a:p>
          <a:p>
            <a:pPr lvl="1"/>
            <a:r>
              <a:rPr lang="nl-NL" noProof="1"/>
              <a:t>Tweede niveau</a:t>
            </a:r>
          </a:p>
          <a:p>
            <a:pPr lvl="2"/>
            <a:r>
              <a:rPr lang="nl-NL" noProof="1"/>
              <a:t>Derde niveau</a:t>
            </a:r>
          </a:p>
          <a:p>
            <a:pPr lvl="3"/>
            <a:r>
              <a:rPr lang="nl-NL" noProof="1"/>
              <a:t>Vierde niveau</a:t>
            </a:r>
          </a:p>
          <a:p>
            <a:pPr lvl="4"/>
            <a:r>
              <a:rPr lang="nl-NL" noProof="1"/>
              <a:t>Vijfde niveau</a:t>
            </a:r>
            <a:endParaRPr lang="en-US" dirty="0"/>
          </a:p>
        </p:txBody>
      </p:sp>
      <p:sp>
        <p:nvSpPr>
          <p:cNvPr id="11" name="Shape 9"/>
          <p:cNvSpPr>
            <a:spLocks noGrp="1"/>
          </p:cNvSpPr>
          <p:nvPr>
            <p:ph type="dt" sz="half" idx="2"/>
          </p:nvPr>
        </p:nvSpPr>
        <p:spPr>
          <a:xfrm>
            <a:off x="7010400" y="6509004"/>
            <a:ext cx="1676400" cy="274320"/>
          </a:xfrm>
          <a:prstGeom prst="rect">
            <a:avLst/>
          </a:prstGeom>
        </p:spPr>
        <p:txBody>
          <a:bodyPr vert="horz" rtlCol="0" anchor="ctr" anchorCtr="0"/>
          <a:lstStyle>
            <a:lvl1pPr algn="r">
              <a:defRPr sz="1200"/>
            </a:lvl1pPr>
            <a:extLst/>
          </a:lstStyle>
          <a:p>
            <a:pPr algn="r"/>
            <a:r>
              <a:rPr lang="nl-NL"/>
              <a:t>14 november 2021 </a:t>
            </a:r>
            <a:endParaRPr lang="en-US"/>
          </a:p>
        </p:txBody>
      </p:sp>
      <p:sp>
        <p:nvSpPr>
          <p:cNvPr id="12" name="Shape 10"/>
          <p:cNvSpPr>
            <a:spLocks noGrp="1"/>
          </p:cNvSpPr>
          <p:nvPr>
            <p:ph type="sldNum" sz="quarter" idx="4"/>
          </p:nvPr>
        </p:nvSpPr>
        <p:spPr>
          <a:xfrm>
            <a:off x="8724900" y="6509004"/>
            <a:ext cx="378340" cy="274320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 sz="120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/>
            <a:fld id="{C455C284-B64A-41C5-BF51-0401EE58565B}" type="slidenum">
              <a:rPr lang="en-US" smtClean="0"/>
              <a:pPr algn="r"/>
              <a:t>‹nr.›</a:t>
            </a:fld>
            <a:endParaRPr lang="en-US" sz="1200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5" name="Shape 11"/>
          <p:cNvSpPr>
            <a:spLocks noGrp="1"/>
          </p:cNvSpPr>
          <p:nvPr>
            <p:ph type="ftr" sz="quarter" idx="3"/>
          </p:nvPr>
        </p:nvSpPr>
        <p:spPr>
          <a:xfrm>
            <a:off x="457200" y="6509004"/>
            <a:ext cx="6496050" cy="274320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 sz="1200"/>
            </a:lvl1pPr>
            <a:extLst/>
          </a:lstStyle>
          <a:p>
            <a:r>
              <a:rPr lang="en-US" sz="1200"/>
              <a:t>Schravenmade Advocaten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/>
  <p:txStyles>
    <p:titleStyle>
      <a:lvl1pPr marL="54864" algn="l" rtl="0" eaLnBrk="1" latinLnBrk="0" hangingPunct="1">
        <a:spcBef>
          <a:spcPct val="0"/>
        </a:spcBef>
        <a:buNone/>
        <a:defRPr sz="4000" b="0" kern="1200">
          <a:ln>
            <a:noFill/>
          </a:ln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14350" indent="-514350" algn="l" rtl="0" eaLnBrk="1" latinLnBrk="0" hangingPunct="1">
        <a:spcBef>
          <a:spcPts val="0"/>
        </a:spcBef>
        <a:buClr>
          <a:schemeClr val="tx2"/>
        </a:buClr>
        <a:buSzPct val="70000"/>
        <a:buFont typeface="+mj-lt"/>
        <a:buAutoNum type="alphaUcPeriod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30" indent="-514350" algn="l" rtl="0" eaLnBrk="1" latinLnBrk="0" hangingPunct="1">
        <a:spcBef>
          <a:spcPts val="400"/>
        </a:spcBef>
        <a:buClr>
          <a:schemeClr val="tx2"/>
        </a:buClr>
        <a:buSzPct val="90000"/>
        <a:buFont typeface="+mj-lt"/>
        <a:buAutoNum type="alphaUcPeriod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136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54076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2364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0652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940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.Schravenmade@Schravenmade.n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.Schravenmade@Schravenmade.n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5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Wet bestuur en toezicht rechtspersonen</a:t>
            </a:r>
            <a:endParaRPr lang="nl-NL" noProof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457200" y="5085184"/>
            <a:ext cx="8236634" cy="1391814"/>
          </a:xfrm>
        </p:spPr>
        <p:txBody>
          <a:bodyPr/>
          <a:lstStyle/>
          <a:p>
            <a:r>
              <a:rPr lang="nl-NL" dirty="0"/>
              <a:t>mr. </a:t>
            </a:r>
            <a:r>
              <a:rPr lang="nl-NL" sz="3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Martijn Schravenmade</a:t>
            </a:r>
            <a:endParaRPr lang="nl-NL" noProof="0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7010400" y="6509004"/>
            <a:ext cx="1676400" cy="274320"/>
          </a:xfrm>
        </p:spPr>
        <p:txBody>
          <a:bodyPr/>
          <a:lstStyle/>
          <a:p>
            <a:r>
              <a:rPr lang="nl-NL"/>
              <a:t>14 november 2021 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863F46-72DC-4C51-A22E-E15AAFB72CF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854AC6-67E1-4B72-A622-F9F9608BFE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Maar niet bij 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noProof="0" dirty="0"/>
              <a:t>Dat dachten er meer.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noProof="0" dirty="0"/>
              <a:t>Voorkomen beter dan genezen. </a:t>
            </a:r>
          </a:p>
          <a:p>
            <a:pPr marL="0" indent="0">
              <a:buNone/>
            </a:pPr>
            <a:br>
              <a:rPr lang="nl-NL" noProof="0" dirty="0"/>
            </a:br>
            <a:r>
              <a:rPr lang="nl-NL" noProof="0" dirty="0"/>
              <a:t>Vooraf goed regelen!</a:t>
            </a: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638800" y="5638800"/>
            <a:ext cx="3048000" cy="930275"/>
          </a:xfrm>
          <a:prstGeom prst="rect">
            <a:avLst/>
          </a:prstGeom>
        </p:spPr>
        <p:txBody>
          <a:bodyPr vert="horz" rtlCol="0" anchor="b" anchorCtr="0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60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27A42E-81D3-43F9-B865-8B0D6573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2299596-E73A-48F5-8FEB-A553B00B470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586953F5-B9C9-4C76-BEC9-AB4A51BF6C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/>
              <a:t>10 Elementen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nl-NL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Invulling geven aan goed bestuur</a:t>
            </a:r>
          </a:p>
          <a:p>
            <a:pPr>
              <a:buFont typeface="+mj-lt"/>
              <a:buAutoNum type="arabicPeriod"/>
            </a:pPr>
            <a:r>
              <a:rPr lang="nl-NL" dirty="0"/>
              <a:t>Aandacht aansprakelijkheid bestuursleden</a:t>
            </a:r>
          </a:p>
          <a:p>
            <a:pPr>
              <a:buFont typeface="+mj-lt"/>
              <a:buAutoNum type="arabicPeriod"/>
            </a:pPr>
            <a:r>
              <a:rPr lang="nl-NL" noProof="0" dirty="0"/>
              <a:t>Tegengaan tegenstrijdig belang</a:t>
            </a:r>
          </a:p>
          <a:p>
            <a:pPr>
              <a:buFont typeface="+mj-lt"/>
              <a:buAutoNum type="arabicPeriod"/>
            </a:pPr>
            <a:r>
              <a:rPr lang="nl-NL" dirty="0"/>
              <a:t>Regelen van belet en ontstentenis</a:t>
            </a:r>
          </a:p>
          <a:p>
            <a:pPr>
              <a:buFont typeface="+mj-lt"/>
              <a:buAutoNum type="arabicPeriod"/>
            </a:pPr>
            <a:r>
              <a:rPr lang="nl-NL" noProof="0" dirty="0"/>
              <a:t>Meervoudig stemrecht </a:t>
            </a:r>
          </a:p>
          <a:p>
            <a:pPr>
              <a:buFont typeface="+mj-lt"/>
              <a:buAutoNum type="arabicPeriod"/>
            </a:pPr>
            <a:r>
              <a:rPr lang="nl-NL" dirty="0"/>
              <a:t>Vormgeven van toezicht</a:t>
            </a:r>
          </a:p>
          <a:p>
            <a:pPr>
              <a:buFont typeface="+mj-lt"/>
              <a:buAutoNum type="arabicPeriod"/>
            </a:pPr>
            <a:r>
              <a:rPr lang="nl-NL" noProof="0" dirty="0"/>
              <a:t>Een bindende voordracht bij vereniging</a:t>
            </a:r>
          </a:p>
          <a:p>
            <a:pPr>
              <a:buFont typeface="+mj-lt"/>
              <a:buAutoNum type="arabicPeriod"/>
            </a:pPr>
            <a:r>
              <a:rPr lang="nl-NL" dirty="0"/>
              <a:t>Raadgevende stem bij vereniging</a:t>
            </a:r>
          </a:p>
          <a:p>
            <a:pPr>
              <a:buFont typeface="+mj-lt"/>
              <a:buAutoNum type="arabicPeriod"/>
            </a:pPr>
            <a:r>
              <a:rPr lang="nl-NL" noProof="0" dirty="0"/>
              <a:t>Ontslag van een stichtingsbestuurder</a:t>
            </a:r>
          </a:p>
          <a:p>
            <a:pPr>
              <a:buFont typeface="+mj-lt"/>
              <a:buAutoNum type="arabicPeriod"/>
            </a:pPr>
            <a:r>
              <a:rPr lang="nl-NL" dirty="0"/>
              <a:t>Vastleggen in statuten</a:t>
            </a:r>
            <a:endParaRPr lang="nl-NL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1B8181-609F-4855-9452-4ADA8B72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3E8D1F-0574-47AF-AD33-DE2F4B4A59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302599-56EE-44F5-80B1-4186C5AC89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20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Kern</a:t>
            </a:r>
            <a:endParaRPr lang="nl-N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Invulling geven aan goed bestuur via thema’s:</a:t>
            </a:r>
          </a:p>
          <a:p>
            <a:r>
              <a:rPr lang="nl-NL" noProof="0" dirty="0"/>
              <a:t>Integriteit</a:t>
            </a:r>
          </a:p>
          <a:p>
            <a:r>
              <a:rPr lang="nl-NL" dirty="0"/>
              <a:t>Risicobeheersing (!)</a:t>
            </a:r>
          </a:p>
          <a:p>
            <a:r>
              <a:rPr lang="nl-NL" noProof="0" dirty="0"/>
              <a:t>Verantwoording afleggen</a:t>
            </a:r>
          </a:p>
          <a:p>
            <a:r>
              <a:rPr lang="nl-NL" dirty="0"/>
              <a:t>Financiële gang van zaken</a:t>
            </a:r>
            <a:endParaRPr lang="nl-NL" noProof="0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638800" y="5638800"/>
            <a:ext cx="3048000" cy="930275"/>
          </a:xfrm>
          <a:prstGeom prst="rect">
            <a:avLst/>
          </a:prstGeom>
        </p:spPr>
        <p:txBody>
          <a:bodyPr vert="horz" rtlCol="0" anchor="b" anchorCtr="0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60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084904-C983-4E21-9F93-A66ADC8E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4622BA-7BB3-4EBA-9453-7E89AB2E285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D5B1C643-56A3-4FF0-AF36-AF63A90253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2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Let op!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Bij financiële problemen is ieder bestuurslid persoonlijk </a:t>
            </a:r>
            <a:r>
              <a:rPr lang="nl-NL" u="sng" dirty="0"/>
              <a:t>aanspreekbaar </a:t>
            </a:r>
            <a:r>
              <a:rPr lang="nl-NL" dirty="0"/>
              <a:t>voor de schade! </a:t>
            </a:r>
          </a:p>
          <a:p>
            <a:pPr marL="0" indent="0">
              <a:buNone/>
            </a:pPr>
            <a:endParaRPr lang="nl-NL" noProof="0" dirty="0"/>
          </a:p>
          <a:p>
            <a:pPr marL="0" indent="0">
              <a:buNone/>
            </a:pPr>
            <a:r>
              <a:rPr lang="nl-NL" noProof="0" dirty="0"/>
              <a:t>Ook voor besluiten of </a:t>
            </a:r>
            <a:r>
              <a:rPr lang="nl-NL" dirty="0"/>
              <a:t>handelingen van andere bestuursleden!</a:t>
            </a:r>
            <a:endParaRPr lang="nl-NL" noProof="0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638800" y="5638800"/>
            <a:ext cx="3048000" cy="930275"/>
          </a:xfrm>
          <a:prstGeom prst="rect">
            <a:avLst/>
          </a:prstGeom>
        </p:spPr>
        <p:txBody>
          <a:bodyPr vert="horz" rtlCol="0" anchor="b" anchorCtr="0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60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929F2D-ECD4-4D6C-B831-BE0DC7299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58C9DA-C04E-4122-BC9A-AA8E747A47A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DC1BCED9-3468-4D12-9727-0A61E38E1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11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Maatregelen in </a:t>
            </a:r>
            <a:r>
              <a:rPr lang="nl-NL" dirty="0"/>
              <a:t>de </a:t>
            </a:r>
            <a:r>
              <a:rPr lang="nl-NL" noProof="0" dirty="0"/>
              <a:t>WBTR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1. Bij meervoudig stemrecht kun je ervoor kiezen dat een stem van bepaalde bestuursleden zwaarder weegt dan die van anderen.</a:t>
            </a:r>
          </a:p>
          <a:p>
            <a:pPr marL="0" indent="0">
              <a:buNone/>
            </a:pPr>
            <a:r>
              <a:rPr lang="nl-NL" noProof="0" dirty="0"/>
              <a:t>2. Voorkomen dat 1 bestuurslid zijn </a:t>
            </a:r>
            <a:r>
              <a:rPr lang="nl-NL" dirty="0"/>
              <a:t>wil kan doordrukken. </a:t>
            </a:r>
          </a:p>
          <a:p>
            <a:pPr marL="0" indent="0">
              <a:buNone/>
            </a:pPr>
            <a:r>
              <a:rPr lang="nl-NL" dirty="0"/>
              <a:t>3. WBTR regelt verder hoe toezicht </a:t>
            </a:r>
            <a:r>
              <a:rPr lang="nl-NL" noProof="0" dirty="0"/>
              <a:t>wordt geregeld en de consequenties daarvan.</a:t>
            </a: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638800" y="5638800"/>
            <a:ext cx="3048000" cy="930275"/>
          </a:xfrm>
          <a:prstGeom prst="rect">
            <a:avLst/>
          </a:prstGeom>
        </p:spPr>
        <p:txBody>
          <a:bodyPr vert="horz" rtlCol="0" anchor="b" anchorCtr="0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60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6533C9-1E9B-4BA7-A560-F8DCA09B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4A063F-D273-4976-82C2-7CA4620F262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79D51091-E9E0-4F8F-B9C4-520A70B053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90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noProof="0" dirty="0"/>
              <a:t>Maatregelen in de WBTR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4. Duidelijke taakverdeling toezicht en verantwoordelijkheden.</a:t>
            </a:r>
          </a:p>
          <a:p>
            <a:pPr marL="0" indent="0">
              <a:buNone/>
            </a:pPr>
            <a:r>
              <a:rPr lang="nl-NL" dirty="0"/>
              <a:t>5. </a:t>
            </a:r>
            <a:r>
              <a:rPr lang="nl-NL" noProof="0" dirty="0"/>
              <a:t>Raadgevende stem</a:t>
            </a:r>
          </a:p>
          <a:p>
            <a:pPr marL="0" indent="0">
              <a:buNone/>
            </a:pPr>
            <a:r>
              <a:rPr lang="nl-NL" dirty="0"/>
              <a:t>6. Ontslag van bestuurders</a:t>
            </a:r>
          </a:p>
          <a:p>
            <a:pPr marL="0" indent="0">
              <a:buNone/>
            </a:pPr>
            <a:r>
              <a:rPr lang="nl-NL" noProof="0" dirty="0"/>
              <a:t>7. Bindende voordracht </a:t>
            </a:r>
          </a:p>
          <a:p>
            <a:pPr marL="0" indent="0">
              <a:buNone/>
            </a:pPr>
            <a:r>
              <a:rPr lang="nl-NL" dirty="0"/>
              <a:t>8. Aanpassing statuten</a:t>
            </a:r>
            <a:endParaRPr lang="nl-NL" noProof="0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638800" y="5638800"/>
            <a:ext cx="3048000" cy="930275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all" spc="10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Bonus Question</a:t>
            </a:r>
            <a:endParaRPr kumimoji="0" lang="nl-NL" sz="6000" b="0" i="0" u="none" strike="noStrike" kern="1200" cap="none" spc="0" normalizeH="0" baseline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517DB5C-3D49-4A76-B7D4-1091F504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3E58409-F5BC-4507-A580-A931792FF6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C539F704-8A98-42AC-92DF-A685D3A37B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11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dirty="0"/>
              <a:t>Praktijk?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2 manieren</a:t>
            </a:r>
          </a:p>
          <a:p>
            <a:r>
              <a:rPr lang="nl-NL" dirty="0"/>
              <a:t>Jurist / advocaat; wet doornemen met bestuur; afspraken vastleggen</a:t>
            </a:r>
            <a:br>
              <a:rPr lang="nl-NL" dirty="0"/>
            </a:br>
            <a:r>
              <a:rPr lang="nl-NL" dirty="0"/>
              <a:t>- kosten?</a:t>
            </a:r>
          </a:p>
          <a:p>
            <a:r>
              <a:rPr lang="nl-NL" dirty="0"/>
              <a:t>WBTR stappenplan doorlopen</a:t>
            </a:r>
            <a:br>
              <a:rPr lang="nl-NL" dirty="0"/>
            </a:br>
            <a:r>
              <a:rPr lang="nl-NL" dirty="0"/>
              <a:t>- meest gebruikt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91B895-9063-488B-9749-67344BE85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1655BC-F034-49A4-B91E-197DFBE6D72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556D431-CE90-4A2B-A00C-71826956B1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69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dirty="0"/>
              <a:t>Conclusie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Niets doen geen optie </a:t>
            </a:r>
          </a:p>
          <a:p>
            <a:r>
              <a:rPr lang="nl-NL" dirty="0"/>
              <a:t>Ga aan de slag</a:t>
            </a:r>
          </a:p>
          <a:p>
            <a:r>
              <a:rPr lang="nl-NL" dirty="0"/>
              <a:t>Bestuurdersaansprakelijkheids-verzekering?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9D105C-EC7A-4E0F-9EB6-75B643E3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4CC67A-D1D1-4B6F-9568-5CEFA2973EB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19C5A0-604F-486A-905B-DBF2486207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5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Bedankt voor uw aandacht!</a:t>
            </a:r>
            <a:endParaRPr lang="nl-N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7499176" cy="2502843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6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Martijn Schravenmade</a:t>
            </a:r>
            <a:br>
              <a:rPr kumimoji="0" lang="nl-NL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Advocaat</a:t>
            </a:r>
            <a:endParaRPr kumimoji="0" lang="nl-NL" sz="4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M.Schravenmade@Schravenmade.nl</a:t>
            </a:r>
            <a:br>
              <a:rPr kumimoji="0" lang="nl-NL" sz="1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nl-NL" sz="1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+31 6 15 09 28 70</a:t>
            </a:r>
            <a:endParaRPr kumimoji="0" lang="nl-NL" sz="1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buNone/>
            </a:pPr>
            <a:endParaRPr lang="nl-NL" noProof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F07A3A2-EEAC-4BB5-94AF-F64044449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5313" y="4941168"/>
            <a:ext cx="5953373" cy="982113"/>
          </a:xfrm>
          <a:prstGeom prst="rect">
            <a:avLst/>
          </a:prstGeom>
        </p:spPr>
      </p:pic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BA64C47-CC06-40DA-A595-DE6A95D60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FDED553-E0B6-4D01-918F-863347CB4C7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AA08BF4-BE73-4B7E-8FF0-56D88C42CB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3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Uw docent</a:t>
            </a:r>
            <a:endParaRPr lang="nl-N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4330824" cy="2502843"/>
          </a:xfrm>
        </p:spPr>
        <p:txBody>
          <a:bodyPr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Martijn Schravenmade</a:t>
            </a:r>
            <a:br>
              <a:rPr kumimoji="0" lang="nl-NL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nl-NL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Advocaat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M.Schravenmade@Schravenmade.nl</a:t>
            </a:r>
            <a:br>
              <a:rPr kumimoji="0" lang="nl-NL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nl-NL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+31 6 15 09 28 70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buNone/>
            </a:pPr>
            <a:endParaRPr lang="nl-NL" noProof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F07A3A2-EEAC-4BB5-94AF-F64044449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2923" y="4941168"/>
            <a:ext cx="6578154" cy="1085182"/>
          </a:xfrm>
          <a:prstGeom prst="rect">
            <a:avLst/>
          </a:prstGeom>
        </p:spPr>
      </p:pic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4C4F1CB-C0BC-41B6-9115-4D34554F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63790A1-5666-4F11-9D1A-9BF8C8A301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CE698BC-26E0-469D-B209-17D45714E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Maximaal rendement</a:t>
            </a:r>
            <a:endParaRPr lang="nl-NL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nl-NL" dirty="0"/>
              <a:t>Het is een juridische cursus met veel stof. </a:t>
            </a:r>
            <a:r>
              <a:rPr lang="nl-NL" dirty="0">
                <a:latin typeface="+mn-lt"/>
              </a:rPr>
              <a:t>Deze presentatie dient ook als naslagwerk maar is niet/nooit volledig.</a:t>
            </a:r>
          </a:p>
          <a:p>
            <a:pPr marL="0" indent="0" algn="l">
              <a:buNone/>
            </a:pPr>
            <a:endParaRPr lang="nl-NL" i="1" dirty="0">
              <a:latin typeface="+mn-lt"/>
            </a:endParaRPr>
          </a:p>
          <a:p>
            <a:pPr marL="0" indent="0" algn="l">
              <a:buNone/>
            </a:pPr>
            <a:r>
              <a:rPr lang="nl-NL" dirty="0">
                <a:latin typeface="+mn-lt"/>
              </a:rPr>
              <a:t>Hoe actiever u mee doet, des te hoger het rendement. </a:t>
            </a:r>
          </a:p>
          <a:p>
            <a:pPr marL="0" indent="0" algn="l">
              <a:buNone/>
            </a:pPr>
            <a:endParaRPr lang="nl-NL" dirty="0">
              <a:latin typeface="+mn-lt"/>
            </a:endParaRPr>
          </a:p>
          <a:p>
            <a:pPr marL="0" indent="0" algn="l">
              <a:buNone/>
            </a:pPr>
            <a:r>
              <a:rPr lang="nl-NL" dirty="0"/>
              <a:t>Stel vooral vragen tussendoor!</a:t>
            </a:r>
            <a:endParaRPr lang="nl-NL" dirty="0">
              <a:latin typeface="+mn-lt"/>
            </a:endParaRPr>
          </a:p>
          <a:p>
            <a:pPr algn="l"/>
            <a:endParaRPr lang="nl-NL" b="1" dirty="0">
              <a:latin typeface="+mn-lt"/>
            </a:endParaRPr>
          </a:p>
          <a:p>
            <a:pPr marL="0" indent="0" algn="l">
              <a:buNone/>
            </a:pPr>
            <a:r>
              <a:rPr lang="nl-NL" b="1" dirty="0">
                <a:latin typeface="+mn-lt"/>
              </a:rPr>
              <a:t>Succes!</a:t>
            </a:r>
          </a:p>
          <a:p>
            <a:pPr>
              <a:buFont typeface="+mj-lt"/>
              <a:buAutoNum type="alphaUcPeriod"/>
            </a:pP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8B7361-11C1-4464-BD40-3BAC1A97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2FE853-015E-4430-A885-E0F9FFCE7B9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E51876-0D14-4785-8DD2-BB80BBB7FA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dirty="0"/>
              <a:t>Programma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Inleiding WBTR</a:t>
            </a:r>
          </a:p>
          <a:p>
            <a:r>
              <a:rPr lang="nl-NL" dirty="0"/>
              <a:t>Aanleiding </a:t>
            </a:r>
          </a:p>
          <a:p>
            <a:r>
              <a:rPr lang="nl-NL" noProof="0" dirty="0"/>
              <a:t>Toepasselijk</a:t>
            </a:r>
          </a:p>
          <a:p>
            <a:r>
              <a:rPr lang="nl-NL" dirty="0"/>
              <a:t>Aansprakelijkheid</a:t>
            </a:r>
          </a:p>
          <a:p>
            <a:r>
              <a:rPr lang="nl-NL" dirty="0"/>
              <a:t>Aansprakelijkheid voorkomen</a:t>
            </a:r>
          </a:p>
          <a:p>
            <a:r>
              <a:rPr lang="nl-NL" noProof="0" dirty="0"/>
              <a:t>10 Elementen</a:t>
            </a:r>
          </a:p>
          <a:p>
            <a:r>
              <a:rPr lang="nl-NL" dirty="0"/>
              <a:t>Kern</a:t>
            </a:r>
          </a:p>
          <a:p>
            <a:r>
              <a:rPr lang="nl-NL" noProof="0" dirty="0"/>
              <a:t>Andere maatregelen</a:t>
            </a:r>
          </a:p>
          <a:p>
            <a:r>
              <a:rPr lang="nl-NL" dirty="0"/>
              <a:t>Praktijk</a:t>
            </a:r>
          </a:p>
          <a:p>
            <a:r>
              <a:rPr lang="nl-NL" noProof="0" dirty="0"/>
              <a:t>Uitwerking 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426443-A05B-48AC-BFAE-9905A506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093F9D0-CE77-4588-A0F0-38E30FFB317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A2DFE4-ADD5-4D20-A2A4-E494CA5ECF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Inleiding</a:t>
            </a:r>
            <a:endParaRPr lang="nl-N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Bestuurdersaansprakelijkheid BV NV</a:t>
            </a:r>
            <a:endParaRPr lang="nl-NL" sz="3200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dirty="0"/>
              <a:t>Persoonlijk aansprakelijk?</a:t>
            </a:r>
          </a:p>
          <a:p>
            <a:r>
              <a:rPr lang="nl-NL" noProof="0" dirty="0"/>
              <a:t>Vereniging / stichting </a:t>
            </a:r>
            <a:r>
              <a:rPr lang="nl-NL" dirty="0"/>
              <a:t>?</a:t>
            </a:r>
          </a:p>
          <a:p>
            <a:r>
              <a:rPr lang="nl-NL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Ingangsdatum WBTR</a:t>
            </a:r>
          </a:p>
          <a:p>
            <a:r>
              <a:rPr lang="nl-NL" noProof="0" dirty="0"/>
              <a:t>Verschil groot/klein?</a:t>
            </a:r>
          </a:p>
          <a:p>
            <a:r>
              <a:rPr lang="nl-NL" dirty="0"/>
              <a:t>Bezoldigd onbezoldigd bestuur?</a:t>
            </a:r>
            <a:endParaRPr lang="nl-NL" noProof="0" dirty="0"/>
          </a:p>
          <a:p>
            <a:endParaRPr lang="nl-NL" sz="3200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l-NL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46E392-6DBA-4104-A08A-B159633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540508-891A-4DD8-871C-08E0FF05F16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1AFD662-9D5D-4B2C-9BC0-E35511F081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dirty="0"/>
              <a:t>Aanleiding WBTR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Incidenten bij aantal verenigingen, stichtingen en coöperaties</a:t>
            </a:r>
            <a:endParaRPr lang="nl-NL" noProof="0" dirty="0"/>
          </a:p>
          <a:p>
            <a:r>
              <a:rPr lang="nl-NL" dirty="0"/>
              <a:t>Preventieve werking</a:t>
            </a:r>
          </a:p>
          <a:p>
            <a:r>
              <a:rPr lang="nl-NL" dirty="0"/>
              <a:t>Verbeteren kwaliteit van besturen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654632-3B16-4516-9E94-C09A2AB7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BAB3AF-3CDE-434C-A6D3-EA2C26735DB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4004A1-7B91-4188-9DDC-F78C409DE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Toepasselijk</a:t>
            </a:r>
            <a:endParaRPr lang="nl-N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WBTR is van toepassing op alle verenigingen en stichtingen</a:t>
            </a:r>
          </a:p>
          <a:p>
            <a:r>
              <a:rPr lang="nl-NL" noProof="0" dirty="0"/>
              <a:t>Statuten</a:t>
            </a:r>
          </a:p>
          <a:p>
            <a:r>
              <a:rPr lang="nl-NL" dirty="0"/>
              <a:t>Ingescheven in KvK</a:t>
            </a:r>
          </a:p>
          <a:p>
            <a:r>
              <a:rPr lang="nl-NL" noProof="0" dirty="0"/>
              <a:t>In</a:t>
            </a:r>
            <a:r>
              <a:rPr lang="nl-NL" dirty="0"/>
              <a:t>formele vereniging?</a:t>
            </a:r>
            <a:endParaRPr lang="nl-NL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C433ECC-2B8F-45FB-9529-AEFCCB072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E6B410-BD9A-4E52-8A12-82D63F72AB4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4AA156-8759-4CEB-881C-15FBDB5449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0" kern="120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Aansprakelijkheid</a:t>
            </a:r>
            <a:endParaRPr lang="nl-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Van belang?</a:t>
            </a:r>
          </a:p>
          <a:p>
            <a:r>
              <a:rPr lang="nl-NL" dirty="0"/>
              <a:t>WBTR verbreedt aansprakelijkheid voor bestuurders</a:t>
            </a:r>
          </a:p>
          <a:p>
            <a:r>
              <a:rPr lang="nl-NL" noProof="0" dirty="0"/>
              <a:t>Aanvullende artikelen in de wet opgenomen</a:t>
            </a:r>
          </a:p>
          <a:p>
            <a:r>
              <a:rPr lang="nl-NL" dirty="0"/>
              <a:t>Bestuur is hoofdelijk aansprakelijk</a:t>
            </a:r>
            <a:endParaRPr lang="nl-NL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E4DE48-A7D6-47BB-8E8B-C3A92D46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3A6D7D-6166-4DB1-9261-601A542CE72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418DF6-01AD-4398-B9F6-726FB3CD88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Aansprakelijkheid voorkomen</a:t>
            </a:r>
            <a:endParaRPr lang="nl-N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Risico’s minimaliseren</a:t>
            </a:r>
            <a:endParaRPr lang="nl-NL" noProof="0" dirty="0"/>
          </a:p>
          <a:p>
            <a:r>
              <a:rPr lang="nl-NL" dirty="0"/>
              <a:t>Alles draait om goed bestuur</a:t>
            </a:r>
            <a:endParaRPr lang="nl-NL" noProof="0" dirty="0"/>
          </a:p>
          <a:p>
            <a:r>
              <a:rPr lang="nl-NL" dirty="0"/>
              <a:t>Handelen in belang</a:t>
            </a:r>
          </a:p>
          <a:p>
            <a:r>
              <a:rPr lang="nl-NL" noProof="0" dirty="0"/>
              <a:t>Onbehoorlijk bestuur tegengaan</a:t>
            </a:r>
          </a:p>
          <a:p>
            <a:r>
              <a:rPr lang="nl-NL" dirty="0"/>
              <a:t>Onverantwoordelijk financieel beheer</a:t>
            </a:r>
          </a:p>
          <a:p>
            <a:r>
              <a:rPr lang="nl-NL" noProof="0" dirty="0"/>
              <a:t>Zelfverrijking </a:t>
            </a:r>
            <a:r>
              <a:rPr lang="nl-NL" dirty="0"/>
              <a:t>/ misbruik van posities uitsluiten</a:t>
            </a:r>
            <a:endParaRPr lang="nl-NL" noProof="0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638800" y="5638800"/>
            <a:ext cx="3048000" cy="930275"/>
          </a:xfrm>
          <a:prstGeom prst="rect">
            <a:avLst/>
          </a:prstGeom>
        </p:spPr>
        <p:txBody>
          <a:bodyPr vert="horz" rtlCol="0" anchor="b" anchorCtr="0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60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457DC1-F7C4-4A6F-8C67-84EE2683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14 november 2021 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E1AD6A-44FF-4F30-845B-98040076BFE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Schravenmade Advocaten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CC2BB5D-1056-4D20-9920-D7C0D49D78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ieteri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140000" t="120000" r="105000" b="15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e6b10b74-023b-4505-bd21-3dea7fe386f6">english</DirectSourceMarket>
    <ApprovalStatus xmlns="e6b10b74-023b-4505-bd21-3dea7fe386f6">InProgress</ApprovalStatus>
    <MarketSpecific xmlns="e6b10b74-023b-4505-bd21-3dea7fe386f6" xsi:nil="true"/>
    <PrimaryImageGen xmlns="e6b10b74-023b-4505-bd21-3dea7fe386f6">true</PrimaryImageGen>
    <ThumbnailAssetId xmlns="e6b10b74-023b-4505-bd21-3dea7fe386f6" xsi:nil="true"/>
    <TPFriendlyName xmlns="e6b10b74-023b-4505-bd21-3dea7fe386f6">Multiple-choice test or survey (4-answer)</TPFriendlyName>
    <NumericId xmlns="e6b10b74-023b-4505-bd21-3dea7fe386f6">-1</NumericId>
    <BusinessGroup xmlns="e6b10b74-023b-4505-bd21-3dea7fe386f6" xsi:nil="true"/>
    <SourceTitle xmlns="e6b10b74-023b-4505-bd21-3dea7fe386f6">Multiple-choice test or survey (4-answer)</SourceTitle>
    <APEditor xmlns="e6b10b74-023b-4505-bd21-3dea7fe386f6">
      <UserInfo>
        <DisplayName>REDMOND\v-luannv</DisplayName>
        <AccountId>113</AccountId>
        <AccountType/>
      </UserInfo>
    </APEditor>
    <OpenTemplate xmlns="e6b10b74-023b-4505-bd21-3dea7fe386f6">true</OpenTemplate>
    <UALocComments xmlns="e6b10b74-023b-4505-bd21-3dea7fe386f6" xsi:nil="true"/>
    <ParentAssetId xmlns="e6b10b74-023b-4505-bd21-3dea7fe386f6" xsi:nil="true"/>
    <IntlLangReviewDate xmlns="e6b10b74-023b-4505-bd21-3dea7fe386f6" xsi:nil="true"/>
    <PublishStatusLookup xmlns="e6b10b74-023b-4505-bd21-3dea7fe386f6">
      <Value>69588</Value>
      <Value>316304</Value>
    </PublishStatusLookup>
    <MachineTranslated xmlns="e6b10b74-023b-4505-bd21-3dea7fe386f6">false</MachineTranslated>
    <OriginalSourceMarket xmlns="e6b10b74-023b-4505-bd21-3dea7fe386f6">english</OriginalSourceMarket>
    <TPInstallLocation xmlns="e6b10b74-023b-4505-bd21-3dea7fe386f6">{My Templates}</TPInstallLocation>
    <ContentItem xmlns="e6b10b74-023b-4505-bd21-3dea7fe386f6" xsi:nil="true"/>
    <APDescription xmlns="e6b10b74-023b-4505-bd21-3dea7fe386f6" xsi:nil="true"/>
    <ClipArtFilename xmlns="e6b10b74-023b-4505-bd21-3dea7fe386f6" xsi:nil="true"/>
    <PublishTargets xmlns="e6b10b74-023b-4505-bd21-3dea7fe386f6">OfficeOnline</PublishTargets>
    <TimesCloned xmlns="e6b10b74-023b-4505-bd21-3dea7fe386f6" xsi:nil="true"/>
    <AssetStart xmlns="e6b10b74-023b-4505-bd21-3dea7fe386f6">2009-01-02T00:00:00+00:00</AssetStart>
    <LastHandOff xmlns="e6b10b74-023b-4505-bd21-3dea7fe386f6" xsi:nil="true"/>
    <AcquiredFrom xmlns="e6b10b74-023b-4505-bd21-3dea7fe386f6" xsi:nil="true"/>
    <Provider xmlns="e6b10b74-023b-4505-bd21-3dea7fe386f6">EY006220130</Provider>
    <TPClientViewer xmlns="e6b10b74-023b-4505-bd21-3dea7fe386f6">Microsoft Office PowerPoint</TPClientViewer>
    <IsDeleted xmlns="e6b10b74-023b-4505-bd21-3dea7fe386f6">false</IsDeleted>
    <TemplateStatus xmlns="e6b10b74-023b-4505-bd21-3dea7fe386f6" xsi:nil="true"/>
    <SubmitterId xmlns="e6b10b74-023b-4505-bd21-3dea7fe386f6" xsi:nil="true"/>
    <TPExecutable xmlns="e6b10b74-023b-4505-bd21-3dea7fe386f6" xsi:nil="true"/>
    <AssetType xmlns="e6b10b74-023b-4505-bd21-3dea7fe386f6">TP</AssetType>
    <ApprovalLog xmlns="e6b10b74-023b-4505-bd21-3dea7fe386f6" xsi:nil="true"/>
    <CSXUpdate xmlns="e6b10b74-023b-4505-bd21-3dea7fe386f6">false</CSXUpdate>
    <BugNumber xmlns="e6b10b74-023b-4505-bd21-3dea7fe386f6" xsi:nil="true"/>
    <CSXSubmissionDate xmlns="e6b10b74-023b-4505-bd21-3dea7fe386f6" xsi:nil="true"/>
    <Milestone xmlns="e6b10b74-023b-4505-bd21-3dea7fe386f6" xsi:nil="true"/>
    <OriginAsset xmlns="e6b10b74-023b-4505-bd21-3dea7fe386f6" xsi:nil="true"/>
    <TPComponent xmlns="e6b10b74-023b-4505-bd21-3dea7fe386f6">PPTFiles</TPComponent>
    <AssetId xmlns="e6b10b74-023b-4505-bd21-3dea7fe386f6">TP010165953</AssetId>
    <TPLaunchHelpLink xmlns="e6b10b74-023b-4505-bd21-3dea7fe386f6" xsi:nil="true"/>
    <TPApplication xmlns="e6b10b74-023b-4505-bd21-3dea7fe386f6">PowerPoint</TPApplication>
    <IntlLocPriority xmlns="e6b10b74-023b-4505-bd21-3dea7fe386f6" xsi:nil="true"/>
    <PlannedPubDate xmlns="e6b10b74-023b-4505-bd21-3dea7fe386f6" xsi:nil="true"/>
    <IntlLangReviewer xmlns="e6b10b74-023b-4505-bd21-3dea7fe386f6" xsi:nil="true"/>
    <HandoffToMSDN xmlns="e6b10b74-023b-4505-bd21-3dea7fe386f6" xsi:nil="true"/>
    <CrawlForDependencies xmlns="e6b10b74-023b-4505-bd21-3dea7fe386f6">false</CrawlForDependencies>
    <TrustLevel xmlns="e6b10b74-023b-4505-bd21-3dea7fe386f6">1 Microsoft Managed Content</TrustLevel>
    <IsSearchable xmlns="e6b10b74-023b-4505-bd21-3dea7fe386f6">false</IsSearchable>
    <TPNamespace xmlns="e6b10b74-023b-4505-bd21-3dea7fe386f6">POWERPNT</TPNamespace>
    <Markets xmlns="e6b10b74-023b-4505-bd21-3dea7fe386f6"/>
    <OutputCachingOn xmlns="e6b10b74-023b-4505-bd21-3dea7fe386f6">false</OutputCachingOn>
    <IntlLangReview xmlns="e6b10b74-023b-4505-bd21-3dea7fe386f6" xsi:nil="true"/>
    <UAProjectedTotalWords xmlns="e6b10b74-023b-4505-bd21-3dea7fe386f6" xsi:nil="true"/>
    <TPCommandLine xmlns="e6b10b74-023b-4505-bd21-3dea7fe386f6">{PP} /n {FilePath}</TPCommandLine>
    <TPAppVersion xmlns="e6b10b74-023b-4505-bd21-3dea7fe386f6">12</TPAppVersion>
    <APAuthor xmlns="e6b10b74-023b-4505-bd21-3dea7fe386f6">
      <UserInfo>
        <DisplayName>REDMOND\cynvey</DisplayName>
        <AccountId>227</AccountId>
        <AccountType/>
      </UserInfo>
    </APAuthor>
    <EditorialStatus xmlns="e6b10b74-023b-4505-bd21-3dea7fe386f6" xsi:nil="true"/>
    <TPLaunchHelpLinkType xmlns="e6b10b74-023b-4505-bd21-3dea7fe386f6">Template</TPLaunchHelpLinkType>
    <LastModifiedDateTime xmlns="e6b10b74-023b-4505-bd21-3dea7fe386f6" xsi:nil="true"/>
    <UACurrentWords xmlns="e6b10b74-023b-4505-bd21-3dea7fe386f6">0</UACurrentWords>
    <UALocRecommendation xmlns="e6b10b74-023b-4505-bd21-3dea7fe386f6">Localize</UALocRecommendation>
    <ArtSampleDocs xmlns="e6b10b74-023b-4505-bd21-3dea7fe386f6" xsi:nil="true"/>
    <UANotes xmlns="e6b10b74-023b-4505-bd21-3dea7fe386f6">online only. SEO Pilot 2008, seasonal</UANotes>
    <ShowIn xmlns="e6b10b74-023b-4505-bd21-3dea7fe386f6" xsi:nil="true"/>
    <VoteCount xmlns="e6b10b74-023b-4505-bd21-3dea7fe386f6" xsi:nil="true"/>
    <CSXHash xmlns="e6b10b74-023b-4505-bd21-3dea7fe386f6" xsi:nil="true"/>
    <AssetExpire xmlns="e6b10b74-023b-4505-bd21-3dea7fe386f6">2029-05-12T00:00:00+00:00</AssetExpire>
    <DSATActionTaken xmlns="e6b10b74-023b-4505-bd21-3dea7fe386f6" xsi:nil="true"/>
    <CSXSubmissionMarket xmlns="e6b10b74-023b-4505-bd21-3dea7fe386f6" xsi:nil="true"/>
    <LastPublishResultLookup xmlns="e6b10b74-023b-4505-bd21-3dea7fe386f6" xsi:nil="true"/>
    <OOCacheId xmlns="e6b10b74-023b-4505-bd21-3dea7fe386f6" xsi:nil="true"/>
    <EditorialTags xmlns="e6b10b74-023b-4505-bd21-3dea7fe386f6" xsi:nil="true"/>
    <Downloads xmlns="e6b10b74-023b-4505-bd21-3dea7fe386f6">0</Downloads>
    <Manager xmlns="e6b10b74-023b-4505-bd21-3dea7fe386f6" xsi:nil="true"/>
    <LegacyData xmlns="e6b10b74-023b-4505-bd21-3dea7fe386f6" xsi:nil="true"/>
    <PolicheckWords xmlns="e6b10b74-023b-4505-bd21-3dea7fe386f6" xsi:nil="true"/>
    <FriendlyTitle xmlns="e6b10b74-023b-4505-bd21-3dea7fe386f6" xsi:nil="true"/>
    <Providers xmlns="e6b10b74-023b-4505-bd21-3dea7fe386f6" xsi:nil="true"/>
    <TemplateTemplateType xmlns="e6b10b74-023b-4505-bd21-3dea7fe386f6">PowerPoint 12 Default</TemplateTemplateType>
    <CampaignTagsTaxHTField0 xmlns="e6b10b74-023b-4505-bd21-3dea7fe386f6">
      <Terms xmlns="http://schemas.microsoft.com/office/infopath/2007/PartnerControls"/>
    </CampaignTagsTaxHTField0>
    <LocOverallPreviewStatusLookup xmlns="e6b10b74-023b-4505-bd21-3dea7fe386f6" xsi:nil="true"/>
    <InternalTagsTaxHTField0 xmlns="e6b10b74-023b-4505-bd21-3dea7fe386f6">
      <Terms xmlns="http://schemas.microsoft.com/office/infopath/2007/PartnerControls"/>
    </InternalTagsTaxHTField0>
    <LocComments xmlns="e6b10b74-023b-4505-bd21-3dea7fe386f6" xsi:nil="true"/>
    <LocProcessedForHandoffsLookup xmlns="e6b10b74-023b-4505-bd21-3dea7fe386f6" xsi:nil="true"/>
    <LocalizationTagsTaxHTField0 xmlns="e6b10b74-023b-4505-bd21-3dea7fe386f6">
      <Terms xmlns="http://schemas.microsoft.com/office/infopath/2007/PartnerControls"/>
    </LocalizationTagsTaxHTField0>
    <LocOverallHandbackStatusLookup xmlns="e6b10b74-023b-4505-bd21-3dea7fe386f6" xsi:nil="true"/>
    <LocLastLocAttemptVersionLookup xmlns="e6b10b74-023b-4505-bd21-3dea7fe386f6">38297</LocLastLocAttemptVersionLookup>
    <LocLastLocAttemptVersionTypeLookup xmlns="e6b10b74-023b-4505-bd21-3dea7fe386f6" xsi:nil="true"/>
    <LocOverallPublishStatusLookup xmlns="e6b10b74-023b-4505-bd21-3dea7fe386f6" xsi:nil="true"/>
    <LocManualTestRequired xmlns="e6b10b74-023b-4505-bd21-3dea7fe386f6" xsi:nil="true"/>
    <LocRecommendedHandoff xmlns="e6b10b74-023b-4505-bd21-3dea7fe386f6" xsi:nil="true"/>
    <ScenarioTagsTaxHTField0 xmlns="e6b10b74-023b-4505-bd21-3dea7fe386f6">
      <Terms xmlns="http://schemas.microsoft.com/office/infopath/2007/PartnerControls"/>
    </ScenarioTagsTaxHTField0>
    <FeatureTagsTaxHTField0 xmlns="e6b10b74-023b-4505-bd21-3dea7fe386f6">
      <Terms xmlns="http://schemas.microsoft.com/office/infopath/2007/PartnerControls"/>
    </FeatureTagsTaxHTField0>
    <LocProcessedForMarketsLookup xmlns="e6b10b74-023b-4505-bd21-3dea7fe386f6" xsi:nil="true"/>
    <LocNewPublishedVersionLookup xmlns="e6b10b74-023b-4505-bd21-3dea7fe386f6" xsi:nil="true"/>
    <LocPublishedDependentAssetsLookup xmlns="e6b10b74-023b-4505-bd21-3dea7fe386f6" xsi:nil="true"/>
    <LocOverallLocStatusLookup xmlns="e6b10b74-023b-4505-bd21-3dea7fe386f6" xsi:nil="true"/>
    <LocPublishedLinkedAssetsLookup xmlns="e6b10b74-023b-4505-bd21-3dea7fe386f6" xsi:nil="true"/>
    <BlockPublish xmlns="e6b10b74-023b-4505-bd21-3dea7fe386f6" xsi:nil="true"/>
    <TaxCatchAll xmlns="e6b10b74-023b-4505-bd21-3dea7fe386f6"/>
    <RecommendationsModifier xmlns="e6b10b74-023b-4505-bd21-3dea7fe386f6" xsi:nil="true"/>
    <OriginalRelease xmlns="e6b10b74-023b-4505-bd21-3dea7fe386f6">14</OriginalRelease>
    <LocMarketGroupTiers2 xmlns="e6b10b74-023b-4505-bd21-3dea7fe386f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CBDA964ABCF6134795B89D3DFFAE1FEF0400396DD46F8E1CE5468AAD42C750079EC0" ma:contentTypeVersion="56" ma:contentTypeDescription="Create a new document." ma:contentTypeScope="" ma:versionID="037949562267adc420c401b5d1081b0d">
  <xsd:schema xmlns:xsd="http://www.w3.org/2001/XMLSchema" xmlns:xs="http://www.w3.org/2001/XMLSchema" xmlns:p="http://schemas.microsoft.com/office/2006/metadata/properties" xmlns:ns2="e6b10b74-023b-4505-bd21-3dea7fe386f6" targetNamespace="http://schemas.microsoft.com/office/2006/metadata/properties" ma:root="true" ma:fieldsID="27379c82448e8bb51bda9e1977bc4244" ns2:_="">
    <xsd:import namespace="e6b10b74-023b-4505-bd21-3dea7fe386f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10b74-023b-4505-bd21-3dea7fe386f6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e82df2b8-fe41-4947-8486-51a5ce8b26f1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E63E0F41-F43D-451E-9C99-BB9828D6CA16}" ma:internalName="CSXSubmissionMarket" ma:readOnly="false" ma:showField="MarketName" ma:web="e6b10b74-023b-4505-bd21-3dea7fe386f6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2889c2e3-9949-4ec1-a054-3409735ce40f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1B8A0728-958F-48E5-830D-7FB0F42DE0DE}" ma:internalName="InProjectListLookup" ma:readOnly="true" ma:showField="InProjectList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21a37816-d32f-435f-b65b-828592c3f9a1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1B8A0728-958F-48E5-830D-7FB0F42DE0DE}" ma:internalName="LastCompleteVersionLookup" ma:readOnly="true" ma:showField="LastCompleteVersion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1B8A0728-958F-48E5-830D-7FB0F42DE0DE}" ma:internalName="LastPreviewErrorLookup" ma:readOnly="true" ma:showField="LastPreviewError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1B8A0728-958F-48E5-830D-7FB0F42DE0DE}" ma:internalName="LastPreviewResultLookup" ma:readOnly="true" ma:showField="LastPreviewResult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1B8A0728-958F-48E5-830D-7FB0F42DE0DE}" ma:internalName="LastPreviewAttemptDateLookup" ma:readOnly="true" ma:showField="LastPreviewAttemptDate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1B8A0728-958F-48E5-830D-7FB0F42DE0DE}" ma:internalName="LastPreviewedByLookup" ma:readOnly="true" ma:showField="LastPreviewedBy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1B8A0728-958F-48E5-830D-7FB0F42DE0DE}" ma:internalName="LastPreviewTimeLookup" ma:readOnly="true" ma:showField="LastPreviewTime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1B8A0728-958F-48E5-830D-7FB0F42DE0DE}" ma:internalName="LastPreviewVersionLookup" ma:readOnly="true" ma:showField="LastPreviewVersion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1B8A0728-958F-48E5-830D-7FB0F42DE0DE}" ma:internalName="LastPublishErrorLookup" ma:readOnly="true" ma:showField="LastPublishError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1B8A0728-958F-48E5-830D-7FB0F42DE0DE}" ma:internalName="LastPublishResultLookup" ma:readOnly="true" ma:showField="LastPublishResult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1B8A0728-958F-48E5-830D-7FB0F42DE0DE}" ma:internalName="LastPublishAttemptDateLookup" ma:readOnly="true" ma:showField="LastPublishAttemptDate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1B8A0728-958F-48E5-830D-7FB0F42DE0DE}" ma:internalName="LastPublishedByLookup" ma:readOnly="true" ma:showField="LastPublishedBy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1B8A0728-958F-48E5-830D-7FB0F42DE0DE}" ma:internalName="LastPublishTimeLookup" ma:readOnly="true" ma:showField="LastPublishTime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1B8A0728-958F-48E5-830D-7FB0F42DE0DE}" ma:internalName="LastPublishVersionLookup" ma:readOnly="true" ma:showField="LastPublishVersion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A17E829A-F1CE-4E08-A3F4-0A7C7B006C3F}" ma:internalName="LocLastLocAttemptVersionLookup" ma:readOnly="false" ma:showField="LastLocAttemptVersion" ma:web="e6b10b74-023b-4505-bd21-3dea7fe386f6">
      <xsd:simpleType>
        <xsd:restriction base="dms:Lookup"/>
      </xsd:simpleType>
    </xsd:element>
    <xsd:element name="LocLastLocAttemptVersionTypeLookup" ma:index="71" nillable="true" ma:displayName="Loc Last Loc Attempt Version Type" ma:default="" ma:list="{A17E829A-F1CE-4E08-A3F4-0A7C7B006C3F}" ma:internalName="LocLastLocAttemptVersionTypeLookup" ma:readOnly="true" ma:showField="LastLocAttemptVersionType" ma:web="e6b10b74-023b-4505-bd21-3dea7fe386f6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A17E829A-F1CE-4E08-A3F4-0A7C7B006C3F}" ma:internalName="LocNewPublishedVersionLookup" ma:readOnly="true" ma:showField="NewPublishedVersion" ma:web="e6b10b74-023b-4505-bd21-3dea7fe386f6">
      <xsd:simpleType>
        <xsd:restriction base="dms:Lookup"/>
      </xsd:simpleType>
    </xsd:element>
    <xsd:element name="LocOverallHandbackStatusLookup" ma:index="75" nillable="true" ma:displayName="Loc Overall Handback Status" ma:default="" ma:list="{A17E829A-F1CE-4E08-A3F4-0A7C7B006C3F}" ma:internalName="LocOverallHandbackStatusLookup" ma:readOnly="true" ma:showField="OverallHandbackStatus" ma:web="e6b10b74-023b-4505-bd21-3dea7fe386f6">
      <xsd:simpleType>
        <xsd:restriction base="dms:Lookup"/>
      </xsd:simpleType>
    </xsd:element>
    <xsd:element name="LocOverallLocStatusLookup" ma:index="76" nillable="true" ma:displayName="Loc Overall Localize Status" ma:default="" ma:list="{A17E829A-F1CE-4E08-A3F4-0A7C7B006C3F}" ma:internalName="LocOverallLocStatusLookup" ma:readOnly="true" ma:showField="OverallLocStatus" ma:web="e6b10b74-023b-4505-bd21-3dea7fe386f6">
      <xsd:simpleType>
        <xsd:restriction base="dms:Lookup"/>
      </xsd:simpleType>
    </xsd:element>
    <xsd:element name="LocOverallPreviewStatusLookup" ma:index="77" nillable="true" ma:displayName="Loc Overall Preview Status" ma:default="" ma:list="{A17E829A-F1CE-4E08-A3F4-0A7C7B006C3F}" ma:internalName="LocOverallPreviewStatusLookup" ma:readOnly="true" ma:showField="OverallPreviewStatus" ma:web="e6b10b74-023b-4505-bd21-3dea7fe386f6">
      <xsd:simpleType>
        <xsd:restriction base="dms:Lookup"/>
      </xsd:simpleType>
    </xsd:element>
    <xsd:element name="LocOverallPublishStatusLookup" ma:index="78" nillable="true" ma:displayName="Loc Overall Publish Status" ma:default="" ma:list="{A17E829A-F1CE-4E08-A3F4-0A7C7B006C3F}" ma:internalName="LocOverallPublishStatusLookup" ma:readOnly="true" ma:showField="OverallPublishStatus" ma:web="e6b10b74-023b-4505-bd21-3dea7fe386f6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A17E829A-F1CE-4E08-A3F4-0A7C7B006C3F}" ma:internalName="LocProcessedForHandoffsLookup" ma:readOnly="true" ma:showField="ProcessedForHandoffs" ma:web="e6b10b74-023b-4505-bd21-3dea7fe386f6">
      <xsd:simpleType>
        <xsd:restriction base="dms:Lookup"/>
      </xsd:simpleType>
    </xsd:element>
    <xsd:element name="LocProcessedForMarketsLookup" ma:index="81" nillable="true" ma:displayName="Loc Processed For Markets" ma:default="" ma:list="{A17E829A-F1CE-4E08-A3F4-0A7C7B006C3F}" ma:internalName="LocProcessedForMarketsLookup" ma:readOnly="true" ma:showField="ProcessedForMarkets" ma:web="e6b10b74-023b-4505-bd21-3dea7fe386f6">
      <xsd:simpleType>
        <xsd:restriction base="dms:Lookup"/>
      </xsd:simpleType>
    </xsd:element>
    <xsd:element name="LocPublishedDependentAssetsLookup" ma:index="82" nillable="true" ma:displayName="Loc Published Dependent Assets" ma:default="" ma:list="{A17E829A-F1CE-4E08-A3F4-0A7C7B006C3F}" ma:internalName="LocPublishedDependentAssetsLookup" ma:readOnly="true" ma:showField="PublishedDependentAssets" ma:web="e6b10b74-023b-4505-bd21-3dea7fe386f6">
      <xsd:simpleType>
        <xsd:restriction base="dms:Lookup"/>
      </xsd:simpleType>
    </xsd:element>
    <xsd:element name="LocPublishedLinkedAssetsLookup" ma:index="83" nillable="true" ma:displayName="Loc Published Linked Assets" ma:default="" ma:list="{A17E829A-F1CE-4E08-A3F4-0A7C7B006C3F}" ma:internalName="LocPublishedLinkedAssetsLookup" ma:readOnly="true" ma:showField="PublishedLinkedAssets" ma:web="e6b10b74-023b-4505-bd21-3dea7fe386f6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9f7e258f-951e-4553-882a-df481c2855c1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E63E0F41-F43D-451E-9C99-BB9828D6CA16}" ma:internalName="Markets" ma:readOnly="false" ma:showField="MarketName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1B8A0728-958F-48E5-830D-7FB0F42DE0DE}" ma:internalName="NumOfRatingsLookup" ma:readOnly="true" ma:showField="NumOfRatings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1B8A0728-958F-48E5-830D-7FB0F42DE0DE}" ma:internalName="PublishStatusLookup" ma:readOnly="false" ma:showField="PublishStatus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45eb1e28-141a-471b-b8e5-0e0806215fb3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ee155f21-437f-4384-b449-96db9b31c898}" ma:internalName="TaxCatchAll" ma:showField="CatchAllData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ee155f21-437f-4384-b449-96db9b31c898}" ma:internalName="TaxCatchAllLabel" ma:readOnly="true" ma:showField="CatchAllDataLabel" ma:web="e6b10b74-023b-4505-bd21-3dea7fe38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20E2C4-44E9-473D-9091-6474ACA941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3ACA09-6C7D-4A3D-BC71-0BB173C79610}">
  <ds:schemaRefs>
    <ds:schemaRef ds:uri="http://schemas.microsoft.com/office/2006/metadata/properties"/>
    <ds:schemaRef ds:uri="http://schemas.microsoft.com/office/infopath/2007/PartnerControls"/>
    <ds:schemaRef ds:uri="e6b10b74-023b-4505-bd21-3dea7fe386f6"/>
  </ds:schemaRefs>
</ds:datastoreItem>
</file>

<file path=customXml/itemProps3.xml><?xml version="1.0" encoding="utf-8"?>
<ds:datastoreItem xmlns:ds="http://schemas.openxmlformats.org/officeDocument/2006/customXml" ds:itemID="{41319D5D-6CF0-4467-9B63-55A779516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b10b74-023b-4505-bd21-3dea7fe386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Meerkeuzevraag (4 antwoorden)</Template>
  <TotalTime>1455</TotalTime>
  <Words>863</Words>
  <Application>Microsoft Office PowerPoint</Application>
  <PresentationFormat>Diavoorstelling (4:3)</PresentationFormat>
  <Paragraphs>204</Paragraphs>
  <Slides>18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Constantia</vt:lpstr>
      <vt:lpstr>Gieterij</vt:lpstr>
      <vt:lpstr>Wet bestuur en toezicht rechtspersonen</vt:lpstr>
      <vt:lpstr>Uw docent</vt:lpstr>
      <vt:lpstr>Maximaal rendement</vt:lpstr>
      <vt:lpstr>Programma</vt:lpstr>
      <vt:lpstr>Inleiding</vt:lpstr>
      <vt:lpstr>Aanleiding WBTR</vt:lpstr>
      <vt:lpstr>Toepasselijk</vt:lpstr>
      <vt:lpstr>Aansprakelijkheid</vt:lpstr>
      <vt:lpstr>Aansprakelijkheid voorkomen</vt:lpstr>
      <vt:lpstr>Maar niet bij ons?</vt:lpstr>
      <vt:lpstr>10 Elementen </vt:lpstr>
      <vt:lpstr>Kern</vt:lpstr>
      <vt:lpstr>Let op!</vt:lpstr>
      <vt:lpstr>Maatregelen in de WBTR</vt:lpstr>
      <vt:lpstr>Maatregelen in de WBTR</vt:lpstr>
      <vt:lpstr>Praktijk?</vt:lpstr>
      <vt:lpstr>Conclusie</vt:lpstr>
      <vt:lpstr>Bedankt voor uw aandacht!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bestuur en toezicht rechtspersonen</dc:title>
  <dc:creator>Jojanneke</dc:creator>
  <cp:lastModifiedBy>Martijn S.</cp:lastModifiedBy>
  <cp:revision>25</cp:revision>
  <dcterms:created xsi:type="dcterms:W3CDTF">2021-11-10T13:36:37Z</dcterms:created>
  <dcterms:modified xsi:type="dcterms:W3CDTF">2021-11-14T10:00:19Z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1043</vt:lpwstr>
  </property>
  <property fmtid="{D5CDD505-2E9C-101B-9397-08002B2CF9AE}" pid="3" name="ContentTypeId">
    <vt:lpwstr>0x010100CBDA964ABCF6134795B89D3DFFAE1FEF0400396DD46F8E1CE5468AAD42C750079EC0</vt:lpwstr>
  </property>
  <property fmtid="{D5CDD505-2E9C-101B-9397-08002B2CF9AE}" pid="4" name="ImageGenCounter">
    <vt:i4>0</vt:i4>
  </property>
  <property fmtid="{D5CDD505-2E9C-101B-9397-08002B2CF9AE}" pid="5" name="ViolationReportStatus">
    <vt:lpwstr>None</vt:lpwstr>
  </property>
  <property fmtid="{D5CDD505-2E9C-101B-9397-08002B2CF9AE}" pid="6" name="ImageGenStatus">
    <vt:i4>0</vt:i4>
  </property>
  <property fmtid="{D5CDD505-2E9C-101B-9397-08002B2CF9AE}" pid="7" name="Applications">
    <vt:lpwstr>67;#Template 12;#53;#PowerPoint 12;#407;#PowerPoint 14</vt:lpwstr>
  </property>
  <property fmtid="{D5CDD505-2E9C-101B-9397-08002B2CF9AE}" pid="8" name="PolicheckCounter">
    <vt:i4>0</vt:i4>
  </property>
  <property fmtid="{D5CDD505-2E9C-101B-9397-08002B2CF9AE}" pid="9" name="PolicheckStatus">
    <vt:i4>0</vt:i4>
  </property>
  <property fmtid="{D5CDD505-2E9C-101B-9397-08002B2CF9AE}" pid="10" name="APTrustLevel">
    <vt:r8>1</vt:r8>
  </property>
  <property fmtid="{D5CDD505-2E9C-101B-9397-08002B2CF9AE}" pid="11" name="Order">
    <vt:r8>2250100</vt:r8>
  </property>
</Properties>
</file>