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8" r:id="rId2"/>
    <p:sldId id="289" r:id="rId3"/>
    <p:sldId id="277" r:id="rId4"/>
    <p:sldId id="283" r:id="rId5"/>
    <p:sldId id="282" r:id="rId6"/>
    <p:sldId id="285" r:id="rId7"/>
    <p:sldId id="295" r:id="rId8"/>
    <p:sldId id="294" r:id="rId9"/>
    <p:sldId id="296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F2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2" autoAdjust="0"/>
    <p:restoredTop sz="90029" autoAdjust="0"/>
  </p:normalViewPr>
  <p:slideViewPr>
    <p:cSldViewPr snapToGrid="0" showGuides="1">
      <p:cViewPr varScale="1">
        <p:scale>
          <a:sx n="99" d="100"/>
          <a:sy n="99" d="100"/>
        </p:scale>
        <p:origin x="72" y="19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pt-BR" sz="400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4000" b="1" noProof="0" dirty="0" err="1"/>
              <a:t>Church</a:t>
            </a:r>
            <a:r>
              <a:rPr lang="en-US" sz="4000" b="1" noProof="0" dirty="0"/>
              <a:t>’s</a:t>
            </a:r>
            <a:r>
              <a:rPr lang="pt-BR" sz="4000" b="1" noProof="0" dirty="0"/>
              <a:t> </a:t>
            </a:r>
            <a:r>
              <a:rPr lang="pt-BR" sz="4000" b="1" noProof="0" dirty="0" err="1"/>
              <a:t>Statistics</a:t>
            </a:r>
            <a:r>
              <a:rPr lang="pt-BR" sz="4000" b="1" noProof="0" dirty="0"/>
              <a:t> </a:t>
            </a:r>
            <a:r>
              <a:rPr lang="pt-BR" sz="4000" b="1" noProof="0" dirty="0" err="1"/>
              <a:t>really</a:t>
            </a:r>
            <a:r>
              <a:rPr lang="pt-BR" sz="4000" b="1" baseline="0" noProof="0" dirty="0"/>
              <a:t> </a:t>
            </a:r>
            <a:r>
              <a:rPr lang="pt-BR" sz="4000" b="1" baseline="0" noProof="0" dirty="0" err="1"/>
              <a:t>matter</a:t>
            </a:r>
            <a:r>
              <a:rPr lang="pt-BR" sz="4000" b="1" baseline="0" noProof="0" dirty="0"/>
              <a:t>!</a:t>
            </a:r>
            <a:endParaRPr lang="pt-BR" sz="4000" b="1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pt-BR" sz="4000" b="1" i="0" u="none" strike="noStrike" kern="1200" spc="0" baseline="0" noProof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9-4F49-8CBC-B30308E5CFD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9-4F49-8CBC-B30308E5CFD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9-4F49-8CBC-B30308E5CFD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Série 4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49-4F49-8CBC-B30308E5CFD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Série 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49-4F49-8CBC-B30308E5CFD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Série 6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49-4F49-8CBC-B30308E5CFD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Série 7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49-4F49-8CBC-B30308E5C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-63"/>
        <c:axId val="389775312"/>
        <c:axId val="389775968"/>
      </c:barChart>
      <c:catAx>
        <c:axId val="389775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9775968"/>
        <c:crosses val="autoZero"/>
        <c:auto val="1"/>
        <c:lblAlgn val="ctr"/>
        <c:lblOffset val="100"/>
        <c:noMultiLvlLbl val="0"/>
      </c:catAx>
      <c:valAx>
        <c:axId val="389775968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97753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46527B0-0B24-4087-B225-DB4F5C738F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2798E0-F322-4236-8531-A1882BFE40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8348F61-903F-4A92-BD1D-F4D50DEE5616}" type="datetime1">
              <a:rPr lang="pt-BR" smtClean="0"/>
              <a:t>16/11/2021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E5881F-2FD0-41BC-8E76-C691E59E14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62CA62C5-8A29-4592-9E3E-4C457F263C0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4E85F6F-0FAD-4AD4-850C-7E4CD14D7D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3274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1DD10-601E-4934-9857-CBBA808B825D}" type="datetime1">
              <a:rPr lang="pt-BR" smtClean="0"/>
              <a:pPr/>
              <a:t>16/11/2021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60DC36-8EFA-4378-9855-E019C55AC47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9118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261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124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4230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3749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4801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847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9690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E60DC36-8EFA-4378-9855-E019C55AC472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43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A197FC-5BCA-4F4D-9F82-64AFC200E358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604A03-7973-4BC4-9222-74CFA49BB370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130B9D-1A45-452F-AC16-D36CD5C4EA6A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EAAF2-1359-4DAA-92D0-EC18028594EE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3AA6-3E77-4EDD-A5D3-91497A83F745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33B832-A218-4C52-AD98-17F0930C59CC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51457D-773F-4388-805A-0245A2DC7FA6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BDAD40-2C61-41F0-AC0A-B8DA56506CF8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5F0EE2-8399-4909-BF8E-74D816C91647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C62C37-8077-44BC-A52B-E2531EDBA2DE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4235C6-032F-4A2C-8BCF-60C0B3B0EFA5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Editar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EE00915-A8F3-468F-8237-A0B9291D1250}" type="datetime1">
              <a:rPr lang="pt-BR" noProof="0" smtClean="0"/>
              <a:t>16/11/2021</a:t>
            </a:fld>
            <a:endParaRPr lang="pt-BR" noProof="0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6FEDF93-2BFD-41CA-ABC7-B039102F3792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558" y="2598003"/>
            <a:ext cx="11013988" cy="1661993"/>
          </a:xfrm>
        </p:spPr>
        <p:txBody>
          <a:bodyPr wrap="square" lIns="0" tIns="0" rIns="0" bIns="0" rtlCol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Year </a:t>
            </a:r>
            <a:r>
              <a:rPr lang="en-US" b="1" dirty="0" err="1">
                <a:solidFill>
                  <a:schemeClr val="bg1"/>
                </a:solidFill>
              </a:rPr>
              <a:t>Plainning</a:t>
            </a:r>
            <a:r>
              <a:rPr lang="en-US" b="1" dirty="0">
                <a:solidFill>
                  <a:schemeClr val="bg1"/>
                </a:solidFill>
              </a:rPr>
              <a:t> for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rgbClr val="F59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Growth</a:t>
            </a:r>
            <a:endParaRPr lang="pt-BR" dirty="0">
              <a:solidFill>
                <a:schemeClr val="accent4"/>
              </a:solidFill>
            </a:endParaRPr>
          </a:p>
        </p:txBody>
      </p:sp>
      <p:sp>
        <p:nvSpPr>
          <p:cNvPr id="4" name="Losango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Losango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BB4C135-66FD-43F7-BC86-AADA0844F8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1" t="18965" r="12254" b="5469"/>
          <a:stretch/>
        </p:blipFill>
        <p:spPr>
          <a:xfrm>
            <a:off x="10688025" y="5729383"/>
            <a:ext cx="795521" cy="794984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C6982743-9CFF-4279-82F5-1B693107BF1D}"/>
              </a:ext>
            </a:extLst>
          </p:cNvPr>
          <p:cNvSpPr txBox="1"/>
          <p:nvPr/>
        </p:nvSpPr>
        <p:spPr>
          <a:xfrm>
            <a:off x="957693" y="5560106"/>
            <a:ext cx="174431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Tiago Pereira</a:t>
            </a:r>
          </a:p>
        </p:txBody>
      </p:sp>
    </p:spTree>
    <p:extLst>
      <p:ext uri="{BB962C8B-B14F-4D97-AF65-F5344CB8AC3E}">
        <p14:creationId xmlns:p14="http://schemas.microsoft.com/office/powerpoint/2010/main" val="22544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4" name="Título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2</a:t>
            </a:r>
            <a:br>
              <a:rPr lang="pt-BR" dirty="0"/>
            </a:b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321547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Discipleship</a:t>
            </a: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Cycle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48275" y="2857500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b="1" dirty="0">
                <a:latin typeface="+mj-lt"/>
              </a:rPr>
              <a:t>PROCESS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3725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Catch </a:t>
            </a:r>
            <a:r>
              <a:rPr lang="pt-BR" sz="2000" b="1" dirty="0" err="1"/>
              <a:t>Attention</a:t>
            </a:r>
            <a:endParaRPr lang="pt-BR" sz="2000" b="1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32600" y="1514475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1</a:t>
            </a:r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93025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 err="1"/>
              <a:t>Deeper</a:t>
            </a:r>
            <a:r>
              <a:rPr lang="pt-BR" sz="2000" b="1" dirty="0"/>
              <a:t> </a:t>
            </a:r>
            <a:r>
              <a:rPr lang="pt-BR" sz="2000" b="1" dirty="0" err="1"/>
              <a:t>Interest</a:t>
            </a:r>
            <a:endParaRPr lang="pt-BR" sz="2000" b="1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F812F5-70AF-4FBD-80D9-D59B3C456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90264" y="3235325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2</a:t>
            </a:r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3725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 err="1"/>
              <a:t>Involvement</a:t>
            </a:r>
            <a:endParaRPr lang="pt-BR" sz="2000" b="1" dirty="0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94A75A79-A67A-4A23-8588-7FC5EB9A5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87500" y="161387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 err="1"/>
              <a:t>Disciple</a:t>
            </a:r>
            <a:endParaRPr lang="pt-BR" sz="2000" b="1" dirty="0"/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38200" y="3334727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 err="1"/>
              <a:t>Commitment</a:t>
            </a:r>
            <a:endParaRPr lang="pt-BR" sz="2000" b="1" dirty="0"/>
          </a:p>
        </p:txBody>
      </p:sp>
      <p:sp>
        <p:nvSpPr>
          <p:cNvPr id="29" name="Retângulo: Cantos Arredondado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87500" y="5154978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2000" b="1" dirty="0"/>
              <a:t>Bible </a:t>
            </a:r>
            <a:r>
              <a:rPr lang="pt-BR" sz="2000" b="1" dirty="0" err="1"/>
              <a:t>Study</a:t>
            </a:r>
            <a:endParaRPr lang="pt-BR" sz="2000" b="1" dirty="0"/>
          </a:p>
        </p:txBody>
      </p:sp>
      <p:sp>
        <p:nvSpPr>
          <p:cNvPr id="45" name="Oval 14">
            <a:extLst>
              <a:ext uri="{FF2B5EF4-FFF2-40B4-BE49-F238E27FC236}">
                <a16:creationId xmlns:a16="http://schemas.microsoft.com/office/drawing/2014/main" id="{9908CA7D-6514-45CC-80AF-72B209332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53225" y="5055576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3</a:t>
            </a:r>
          </a:p>
        </p:txBody>
      </p:sp>
      <p:sp>
        <p:nvSpPr>
          <p:cNvPr id="46" name="Oval 19">
            <a:extLst>
              <a:ext uri="{FF2B5EF4-FFF2-40B4-BE49-F238E27FC236}">
                <a16:creationId xmlns:a16="http://schemas.microsoft.com/office/drawing/2014/main" id="{86225BEC-0F6A-416E-9419-68B700E50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5062903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4</a:t>
            </a:r>
          </a:p>
        </p:txBody>
      </p:sp>
      <p:sp>
        <p:nvSpPr>
          <p:cNvPr id="47" name="Oval 14">
            <a:extLst>
              <a:ext uri="{FF2B5EF4-FFF2-40B4-BE49-F238E27FC236}">
                <a16:creationId xmlns:a16="http://schemas.microsoft.com/office/drawing/2014/main" id="{0EE976AA-3476-4397-8CF7-41FB28670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75861" y="3275661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5</a:t>
            </a:r>
          </a:p>
        </p:txBody>
      </p:sp>
      <p:sp>
        <p:nvSpPr>
          <p:cNvPr id="48" name="Oval 19">
            <a:extLst>
              <a:ext uri="{FF2B5EF4-FFF2-40B4-BE49-F238E27FC236}">
                <a16:creationId xmlns:a16="http://schemas.microsoft.com/office/drawing/2014/main" id="{4E17059A-BB47-44EF-94A7-0F1121095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19600" y="1488419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0391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3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8364" y="522898"/>
            <a:ext cx="346363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3463637" y="344172"/>
            <a:ext cx="5105666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Planning Principles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e 1">
            <a:extLst>
              <a:ext uri="{FF2B5EF4-FFF2-40B4-BE49-F238E27FC236}">
                <a16:creationId xmlns:a16="http://schemas.microsoft.com/office/drawing/2014/main" id="{5B804E9F-B6B5-41F9-9B63-9AF435FDC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-440823" y="2708512"/>
            <a:ext cx="4660739" cy="2298972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3" name="Trapezoide 42">
            <a:extLst>
              <a:ext uri="{FF2B5EF4-FFF2-40B4-BE49-F238E27FC236}">
                <a16:creationId xmlns:a16="http://schemas.microsoft.com/office/drawing/2014/main" id="{0092C447-C8E1-4B12-B012-E6D21CBB1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2269636" y="2721629"/>
            <a:ext cx="4660739" cy="2272738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4" name="Trapezoide 43">
            <a:extLst>
              <a:ext uri="{FF2B5EF4-FFF2-40B4-BE49-F238E27FC236}">
                <a16:creationId xmlns:a16="http://schemas.microsoft.com/office/drawing/2014/main" id="{7E139379-1914-4446-8D6D-984A47041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4862721" y="2760907"/>
            <a:ext cx="4660739" cy="2194181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5" name="Trapezoide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532202" y="2723790"/>
            <a:ext cx="4660738" cy="2268414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1195223" y="2343347"/>
            <a:ext cx="137160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CLARITY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8AA18108-5B8B-4147-84A7-D30A16BEC4EA}"/>
              </a:ext>
            </a:extLst>
          </p:cNvPr>
          <p:cNvSpPr/>
          <p:nvPr/>
        </p:nvSpPr>
        <p:spPr>
          <a:xfrm>
            <a:off x="1005002" y="3008623"/>
            <a:ext cx="1752042" cy="194925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It’s the ability</a:t>
            </a:r>
            <a:b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to be easily communicated and understood by people. Clarity involves certainty and eliminates confusion.</a:t>
            </a:r>
            <a:endParaRPr lang="pt-BR" sz="16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91F8F13F-A99B-45DE-9DC0-43D1C8EA1C7F}"/>
              </a:ext>
            </a:extLst>
          </p:cNvPr>
          <p:cNvSpPr/>
          <p:nvPr/>
        </p:nvSpPr>
        <p:spPr>
          <a:xfrm>
            <a:off x="3857289" y="2343346"/>
            <a:ext cx="137160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MOVEMENT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8D5DE877-C6FC-4229-A07A-011D922951F6}"/>
              </a:ext>
            </a:extLst>
          </p:cNvPr>
          <p:cNvSpPr/>
          <p:nvPr/>
        </p:nvSpPr>
        <p:spPr>
          <a:xfrm>
            <a:off x="3667068" y="3008622"/>
            <a:ext cx="1752042" cy="24365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It’s the sequence of steps in the process that moves people towards larger areas of commitment. It is the movement that takes people to the next stage.</a:t>
            </a:r>
            <a:endParaRPr lang="pt-BR" sz="16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A5F4F233-0D59-458C-8313-121C6B75402D}"/>
              </a:ext>
            </a:extLst>
          </p:cNvPr>
          <p:cNvSpPr/>
          <p:nvPr/>
        </p:nvSpPr>
        <p:spPr>
          <a:xfrm>
            <a:off x="6469487" y="2343346"/>
            <a:ext cx="137160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ALIGNMENT</a:t>
            </a:r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1FCDCACE-96F4-40C3-BDED-624BAB53AA78}"/>
              </a:ext>
            </a:extLst>
          </p:cNvPr>
          <p:cNvSpPr/>
          <p:nvPr/>
        </p:nvSpPr>
        <p:spPr>
          <a:xfrm>
            <a:off x="6279266" y="3008622"/>
            <a:ext cx="1752042" cy="2680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It’s the organization of all ministries and staff around the same process. The entire church moving in the same direction. All departments submit to and relate to the same overall process. </a:t>
            </a:r>
            <a:endParaRPr lang="pt-BR" sz="16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90F20D4B-CEAD-4797-9C30-2E8E49917A6D}"/>
              </a:ext>
            </a:extLst>
          </p:cNvPr>
          <p:cNvSpPr/>
          <p:nvPr/>
        </p:nvSpPr>
        <p:spPr>
          <a:xfrm>
            <a:off x="9179200" y="2343346"/>
            <a:ext cx="1371600" cy="276999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FOCUS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CBBE1AF-8440-45C7-94C9-CCB64DA9768E}"/>
              </a:ext>
            </a:extLst>
          </p:cNvPr>
          <p:cNvSpPr/>
          <p:nvPr/>
        </p:nvSpPr>
        <p:spPr>
          <a:xfrm>
            <a:off x="8988979" y="3008622"/>
            <a:ext cx="1752042" cy="24365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16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It’s a commitment to let go of everything outside of the process to reach the goal. Focus, most of the time, means saying no to what is not part of our goal.</a:t>
            </a:r>
            <a:endParaRPr lang="pt-BR" sz="16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A588A72A-976E-478A-9DD3-765AB3ED4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8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Análise de projeto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3C1CAF08-13B9-48BA-A271-8CE5B568A664}"/>
              </a:ext>
            </a:extLst>
          </p:cNvPr>
          <p:cNvSpPr/>
          <p:nvPr/>
        </p:nvSpPr>
        <p:spPr>
          <a:xfrm>
            <a:off x="123008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b="1" dirty="0">
                <a:latin typeface="+mj-lt"/>
              </a:rPr>
              <a:t>POSITIVE</a:t>
            </a: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id="{D1B1E083-D07C-4934-9782-F7CCA3539ACF}"/>
              </a:ext>
            </a:extLst>
          </p:cNvPr>
          <p:cNvSpPr/>
          <p:nvPr/>
        </p:nvSpPr>
        <p:spPr>
          <a:xfrm>
            <a:off x="6313716" y="1347561"/>
            <a:ext cx="4967514" cy="664797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b="1" dirty="0">
                <a:latin typeface="+mj-lt"/>
              </a:rPr>
              <a:t>NEGATIVE</a:t>
            </a:r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id="{EBD06280-71F4-4832-A31C-772537FAE929}"/>
              </a:ext>
            </a:extLst>
          </p:cNvPr>
          <p:cNvSpPr/>
          <p:nvPr/>
        </p:nvSpPr>
        <p:spPr>
          <a:xfrm rot="16200000">
            <a:off x="-106838" y="4864308"/>
            <a:ext cx="1972763" cy="6647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b="1" dirty="0">
                <a:latin typeface="+mj-lt"/>
              </a:rPr>
              <a:t>EXTERNAL</a:t>
            </a: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C917D965-B5BB-41DC-BB5E-C27AF802DD50}"/>
              </a:ext>
            </a:extLst>
          </p:cNvPr>
          <p:cNvSpPr/>
          <p:nvPr/>
        </p:nvSpPr>
        <p:spPr>
          <a:xfrm rot="16200000">
            <a:off x="-106838" y="2758556"/>
            <a:ext cx="1972763" cy="6647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b="1" dirty="0">
                <a:latin typeface="+mj-lt"/>
              </a:rPr>
              <a:t>INTERNAL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8CBC1BB2-55FC-4E8F-A171-32FAA820D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85888" y="4143831"/>
            <a:ext cx="989534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B31A2EAE-EBE4-4CB7-9D0A-105837E80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55658" y="2104573"/>
            <a:ext cx="0" cy="407851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tângulo 42">
            <a:extLst>
              <a:ext uri="{FF2B5EF4-FFF2-40B4-BE49-F238E27FC236}">
                <a16:creationId xmlns:a16="http://schemas.microsoft.com/office/drawing/2014/main" id="{6173DD7D-A9F5-4D7E-A942-64AE3F48B264}"/>
              </a:ext>
            </a:extLst>
          </p:cNvPr>
          <p:cNvSpPr/>
          <p:nvPr/>
        </p:nvSpPr>
        <p:spPr>
          <a:xfrm>
            <a:off x="1632399" y="2578746"/>
            <a:ext cx="4162870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STRENGTHS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600EFE40-D14D-4959-BCE1-6BA921FC12D0}"/>
              </a:ext>
            </a:extLst>
          </p:cNvPr>
          <p:cNvSpPr/>
          <p:nvPr/>
        </p:nvSpPr>
        <p:spPr>
          <a:xfrm>
            <a:off x="1632399" y="4820593"/>
            <a:ext cx="4162870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OPPORTUNITIES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8CCB7120-1D2F-4741-A1C1-1FF7455F60D8}"/>
              </a:ext>
            </a:extLst>
          </p:cNvPr>
          <p:cNvSpPr/>
          <p:nvPr/>
        </p:nvSpPr>
        <p:spPr>
          <a:xfrm>
            <a:off x="6716039" y="2634105"/>
            <a:ext cx="4162870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WEAKNESSES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8418E0D0-2A93-484F-BB79-E88224704622}"/>
              </a:ext>
            </a:extLst>
          </p:cNvPr>
          <p:cNvSpPr/>
          <p:nvPr/>
        </p:nvSpPr>
        <p:spPr>
          <a:xfrm>
            <a:off x="6716039" y="4765578"/>
            <a:ext cx="4162870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THREATS</a:t>
            </a:r>
          </a:p>
        </p:txBody>
      </p:sp>
    </p:spTree>
    <p:extLst>
      <p:ext uri="{BB962C8B-B14F-4D97-AF65-F5344CB8AC3E}">
        <p14:creationId xmlns:p14="http://schemas.microsoft.com/office/powerpoint/2010/main" val="72736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7C70995F-D8C5-410A-AA8B-1EE172A294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10</a:t>
            </a:r>
            <a:endParaRPr lang="pt-br" dirty="0"/>
          </a:p>
        </p:txBody>
      </p:sp>
      <p:graphicFrame>
        <p:nvGraphicFramePr>
          <p:cNvPr id="4" name="Gráfico 3" descr="Esta imagem é de um gráfico de barras. ">
            <a:extLst>
              <a:ext uri="{FF2B5EF4-FFF2-40B4-BE49-F238E27FC236}">
                <a16:creationId xmlns:a16="http://schemas.microsoft.com/office/drawing/2014/main" id="{8B833BE5-F2DA-4155-B25C-866FA190EF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3972284"/>
              </p:ext>
            </p:extLst>
          </p:nvPr>
        </p:nvGraphicFramePr>
        <p:xfrm>
          <a:off x="522776" y="1511874"/>
          <a:ext cx="10622551" cy="4367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6" name="Conector Reto 7">
            <a:extLst>
              <a:ext uri="{FF2B5EF4-FFF2-40B4-BE49-F238E27FC236}">
                <a16:creationId xmlns:a16="http://schemas.microsoft.com/office/drawing/2014/main" id="{864DAE5E-3D1F-4E61-8838-C1F765094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8364" y="522898"/>
            <a:ext cx="346363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ítulo 1">
            <a:extLst>
              <a:ext uri="{FF2B5EF4-FFF2-40B4-BE49-F238E27FC236}">
                <a16:creationId xmlns:a16="http://schemas.microsoft.com/office/drawing/2014/main" id="{AB3C289B-85F7-428E-964F-55B8BB67F79D}"/>
              </a:ext>
            </a:extLst>
          </p:cNvPr>
          <p:cNvSpPr txBox="1">
            <a:spLocks/>
          </p:cNvSpPr>
          <p:nvPr/>
        </p:nvSpPr>
        <p:spPr>
          <a:xfrm>
            <a:off x="3463637" y="344172"/>
            <a:ext cx="5105666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Planning Principles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8" name="Conector Reto 13">
            <a:extLst>
              <a:ext uri="{FF2B5EF4-FFF2-40B4-BE49-F238E27FC236}">
                <a16:creationId xmlns:a16="http://schemas.microsoft.com/office/drawing/2014/main" id="{4AC91933-2C40-4E49-A9AC-9F1DE3A2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713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1544068"/>
            <a:ext cx="3541486" cy="3769865"/>
            <a:chOff x="4325258" y="1229517"/>
            <a:chExt cx="3541486" cy="3769865"/>
          </a:xfrm>
        </p:grpSpPr>
        <p:sp>
          <p:nvSpPr>
            <p:cNvPr id="12" name="Losango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dirty="0"/>
            </a:p>
          </p:txBody>
        </p:sp>
        <p:sp>
          <p:nvSpPr>
            <p:cNvPr id="13" name="Losango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BR" dirty="0"/>
            </a:p>
          </p:txBody>
        </p:sp>
      </p:grpSp>
      <p:sp>
        <p:nvSpPr>
          <p:cNvPr id="15" name="Título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0403"/>
            <a:ext cx="9144000" cy="997196"/>
          </a:xfrm>
        </p:spPr>
        <p:txBody>
          <a:bodyPr lIns="0" tIns="0" rIns="0" bIns="0" rtlCol="0" anchor="ctr">
            <a:spAutoFit/>
          </a:bodyPr>
          <a:lstStyle/>
          <a:p>
            <a:pPr rtl="0"/>
            <a:r>
              <a:rPr lang="en-US" sz="7200" b="1" dirty="0">
                <a:solidFill>
                  <a:schemeClr val="bg1"/>
                </a:solidFill>
              </a:rPr>
              <a:t>2</a:t>
            </a:r>
            <a:r>
              <a:rPr lang="pt-BR" sz="7200" b="1" dirty="0">
                <a:solidFill>
                  <a:schemeClr val="bg1"/>
                </a:solidFill>
              </a:rPr>
              <a:t> </a:t>
            </a:r>
            <a:r>
              <a:rPr lang="pt-BR" sz="7200" b="1" dirty="0" err="1">
                <a:solidFill>
                  <a:schemeClr val="bg1"/>
                </a:solidFill>
              </a:rPr>
              <a:t>waves</a:t>
            </a:r>
            <a:endParaRPr lang="pt-BR" sz="7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 hidden="1">
            <a:extLst>
              <a:ext uri="{FF2B5EF4-FFF2-40B4-BE49-F238E27FC236}">
                <a16:creationId xmlns:a16="http://schemas.microsoft.com/office/drawing/2014/main" id="{9FDB6406-0CDB-4213-A1B6-DE47D953FED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3</a:t>
            </a:r>
            <a:endParaRPr lang="pt-br" dirty="0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8364" y="522898"/>
            <a:ext cx="346363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rapezoide 1">
            <a:extLst>
              <a:ext uri="{FF2B5EF4-FFF2-40B4-BE49-F238E27FC236}">
                <a16:creationId xmlns:a16="http://schemas.microsoft.com/office/drawing/2014/main" id="{5B804E9F-B6B5-41F9-9B63-9AF435FDC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797134" y="2385244"/>
            <a:ext cx="5333005" cy="2298972"/>
          </a:xfrm>
          <a:prstGeom prst="trapezoid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5" name="Trapezoide 44">
            <a:extLst>
              <a:ext uri="{FF2B5EF4-FFF2-40B4-BE49-F238E27FC236}">
                <a16:creationId xmlns:a16="http://schemas.microsoft.com/office/drawing/2014/main" id="{F79B51BB-1B30-4ED8-B26D-21EE8BC67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812198" y="2400519"/>
            <a:ext cx="5333006" cy="2268414"/>
          </a:xfrm>
          <a:prstGeom prst="trapezoid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2000" dirty="0"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F19BFA5-D0CA-4CF0-8499-504D956B6563}"/>
              </a:ext>
            </a:extLst>
          </p:cNvPr>
          <p:cNvSpPr/>
          <p:nvPr/>
        </p:nvSpPr>
        <p:spPr>
          <a:xfrm>
            <a:off x="2777837" y="2321952"/>
            <a:ext cx="1371600" cy="36933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1st WAVE</a:t>
            </a:r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8AA18108-5B8B-4147-84A7-D30A16BEC4EA}"/>
              </a:ext>
            </a:extLst>
          </p:cNvPr>
          <p:cNvSpPr/>
          <p:nvPr/>
        </p:nvSpPr>
        <p:spPr>
          <a:xfrm>
            <a:off x="2587616" y="2987228"/>
            <a:ext cx="1752042" cy="19545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 starts in the second week of </a:t>
            </a:r>
            <a:r>
              <a:rPr lang="en-US" sz="20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January</a:t>
            </a: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 with 10 days of prayer and ends with a baptism at the end of </a:t>
            </a:r>
            <a:r>
              <a:rPr lang="en-US" sz="20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April</a:t>
            </a: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.</a:t>
            </a:r>
            <a:endParaRPr lang="pt-BR" sz="20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90F20D4B-CEAD-4797-9C30-2E8E49917A6D}"/>
              </a:ext>
            </a:extLst>
          </p:cNvPr>
          <p:cNvSpPr/>
          <p:nvPr/>
        </p:nvSpPr>
        <p:spPr>
          <a:xfrm>
            <a:off x="7697790" y="2321952"/>
            <a:ext cx="1561821" cy="369332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2nd WAVE</a:t>
            </a:r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1CBBE1AF-8440-45C7-94C9-CCB64DA9768E}"/>
              </a:ext>
            </a:extLst>
          </p:cNvPr>
          <p:cNvSpPr/>
          <p:nvPr/>
        </p:nvSpPr>
        <p:spPr>
          <a:xfrm>
            <a:off x="7602680" y="2987228"/>
            <a:ext cx="1752042" cy="17109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0">
              <a:lnSpc>
                <a:spcPts val="1900"/>
              </a:lnSpc>
            </a:pP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It starts in the second week of </a:t>
            </a:r>
            <a:r>
              <a:rPr lang="en-US" sz="20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August</a:t>
            </a: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 and ends with a baptism in the </a:t>
            </a:r>
            <a:r>
              <a:rPr lang="en-US" sz="2000" b="1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November </a:t>
            </a:r>
            <a:r>
              <a:rPr lang="en-US" sz="2000" dirty="0">
                <a:solidFill>
                  <a:schemeClr val="bg1"/>
                </a:solidFill>
                <a:latin typeface="Advent Sans Logo" panose="020B0502040504020204" pitchFamily="34" charset="0"/>
                <a:ea typeface="Advent Sans Logo" panose="020B0502040504020204" pitchFamily="34" charset="0"/>
                <a:cs typeface="Advent Sans Logo" panose="020B0502040504020204" pitchFamily="34" charset="0"/>
              </a:rPr>
              <a:t>week of prayer.</a:t>
            </a:r>
            <a:endParaRPr lang="pt-BR" sz="2000" dirty="0">
              <a:solidFill>
                <a:schemeClr val="bg1"/>
              </a:solidFill>
              <a:latin typeface="Advent Sans Logo" panose="020B0502040504020204" pitchFamily="34" charset="0"/>
              <a:ea typeface="Advent Sans Logo" panose="020B0502040504020204" pitchFamily="34" charset="0"/>
              <a:cs typeface="Advent Sans Logo" panose="020B0502040504020204" pitchFamily="34" charset="0"/>
            </a:endParaRP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74E23D45-3423-4363-8859-E1E3AF84CCE6}"/>
              </a:ext>
            </a:extLst>
          </p:cNvPr>
          <p:cNvSpPr txBox="1">
            <a:spLocks/>
          </p:cNvSpPr>
          <p:nvPr/>
        </p:nvSpPr>
        <p:spPr>
          <a:xfrm>
            <a:off x="3463637" y="344172"/>
            <a:ext cx="5105666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Planning for </a:t>
            </a:r>
            <a:r>
              <a:rPr lang="pt-BR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Growth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0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 hidden="1">
            <a:extLst>
              <a:ext uri="{FF2B5EF4-FFF2-40B4-BE49-F238E27FC236}">
                <a16:creationId xmlns:a16="http://schemas.microsoft.com/office/drawing/2014/main" id="{7C70995F-D8C5-410A-AA8B-1EE172A294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 rtlCol="0"/>
          <a:lstStyle/>
          <a:p>
            <a:r>
              <a:rPr lang="pt-BR" dirty="0"/>
              <a:t>Análise de projeto slide 10</a:t>
            </a:r>
            <a:endParaRPr lang="pt-br" dirty="0"/>
          </a:p>
        </p:txBody>
      </p:sp>
      <p:cxnSp>
        <p:nvCxnSpPr>
          <p:cNvPr id="26" name="Conector Reto 7">
            <a:extLst>
              <a:ext uri="{FF2B5EF4-FFF2-40B4-BE49-F238E27FC236}">
                <a16:creationId xmlns:a16="http://schemas.microsoft.com/office/drawing/2014/main" id="{864DAE5E-3D1F-4E61-8838-C1F765094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8364" y="522898"/>
            <a:ext cx="346363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ítulo 1">
            <a:extLst>
              <a:ext uri="{FF2B5EF4-FFF2-40B4-BE49-F238E27FC236}">
                <a16:creationId xmlns:a16="http://schemas.microsoft.com/office/drawing/2014/main" id="{AB3C289B-85F7-428E-964F-55B8BB67F79D}"/>
              </a:ext>
            </a:extLst>
          </p:cNvPr>
          <p:cNvSpPr txBox="1">
            <a:spLocks/>
          </p:cNvSpPr>
          <p:nvPr/>
        </p:nvSpPr>
        <p:spPr>
          <a:xfrm>
            <a:off x="3463637" y="344172"/>
            <a:ext cx="5105666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Year Planning for </a:t>
            </a:r>
            <a:r>
              <a:rPr lang="pt-BR" sz="28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Growth</a:t>
            </a:r>
            <a:br>
              <a:rPr lang="pt-B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8" name="Conector Reto 13">
            <a:extLst>
              <a:ext uri="{FF2B5EF4-FFF2-40B4-BE49-F238E27FC236}">
                <a16:creationId xmlns:a16="http://schemas.microsoft.com/office/drawing/2014/main" id="{4AC91933-2C40-4E49-A9AC-9F1DE3A2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22898"/>
            <a:ext cx="338050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F7AAB847-4349-4BDC-A061-C2678E9D61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861" y="864434"/>
            <a:ext cx="8985386" cy="564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4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558" y="2598003"/>
            <a:ext cx="11013988" cy="2492990"/>
          </a:xfrm>
        </p:spPr>
        <p:txBody>
          <a:bodyPr wrap="square" lIns="0" tIns="0" rIns="0" bIns="0" rtlCol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best year plaining is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the one that involve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rgbClr val="F59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whole Church</a:t>
            </a:r>
            <a:endParaRPr lang="pt-BR" dirty="0">
              <a:solidFill>
                <a:schemeClr val="accent4"/>
              </a:solidFill>
            </a:endParaRPr>
          </a:p>
        </p:txBody>
      </p:sp>
      <p:sp>
        <p:nvSpPr>
          <p:cNvPr id="4" name="Losango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5" name="Losango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BB4C135-66FD-43F7-BC86-AADA0844F84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31" t="18965" r="12254" b="5469"/>
          <a:stretch/>
        </p:blipFill>
        <p:spPr>
          <a:xfrm>
            <a:off x="10688025" y="5729383"/>
            <a:ext cx="795521" cy="79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102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247_TF78455520.potx" id="{46A96932-6548-4D30-96E1-337BF2A5C038}" vid="{F7267124-401D-418B-A8B9-DB75C8D1246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Análise de projeto da 24Slides</Template>
  <TotalTime>1112</TotalTime>
  <Words>291</Words>
  <Application>Microsoft Office PowerPoint</Application>
  <PresentationFormat>Widescreen</PresentationFormat>
  <Paragraphs>59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Advent Sans Logo</vt:lpstr>
      <vt:lpstr>Arial</vt:lpstr>
      <vt:lpstr>Calibri</vt:lpstr>
      <vt:lpstr>Century Gothic</vt:lpstr>
      <vt:lpstr>Segoe UI Light</vt:lpstr>
      <vt:lpstr>Tema do Office</vt:lpstr>
      <vt:lpstr>Year Plainning for Church Growth</vt:lpstr>
      <vt:lpstr>Análise de projeto slide 2 </vt:lpstr>
      <vt:lpstr>Análise de projeto slide 3</vt:lpstr>
      <vt:lpstr>Análise de projeto slide 8</vt:lpstr>
      <vt:lpstr>Análise de projeto slide 10</vt:lpstr>
      <vt:lpstr>2 waves</vt:lpstr>
      <vt:lpstr>Análise de projeto slide 3</vt:lpstr>
      <vt:lpstr>Análise de projeto slide 10</vt:lpstr>
      <vt:lpstr>The best year plaining is the one that involve the whole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Becoming a Missional Church in the Post-Christian era</dc:title>
  <dc:creator>Tiago Pereira</dc:creator>
  <cp:lastModifiedBy>Tiago Pereira</cp:lastModifiedBy>
  <cp:revision>10</cp:revision>
  <dcterms:created xsi:type="dcterms:W3CDTF">2021-11-12T12:42:20Z</dcterms:created>
  <dcterms:modified xsi:type="dcterms:W3CDTF">2021-11-16T12:34:35Z</dcterms:modified>
</cp:coreProperties>
</file>