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0"/>
  </p:notesMasterIdLst>
  <p:sldIdLst>
    <p:sldId id="316" r:id="rId2"/>
    <p:sldId id="256" r:id="rId3"/>
    <p:sldId id="358" r:id="rId4"/>
    <p:sldId id="334" r:id="rId5"/>
    <p:sldId id="257" r:id="rId6"/>
    <p:sldId id="260" r:id="rId7"/>
    <p:sldId id="261" r:id="rId8"/>
    <p:sldId id="259" r:id="rId9"/>
    <p:sldId id="346" r:id="rId10"/>
    <p:sldId id="345" r:id="rId11"/>
    <p:sldId id="344" r:id="rId12"/>
    <p:sldId id="360" r:id="rId13"/>
    <p:sldId id="368" r:id="rId14"/>
    <p:sldId id="262" r:id="rId15"/>
    <p:sldId id="348" r:id="rId16"/>
    <p:sldId id="335" r:id="rId17"/>
    <p:sldId id="313" r:id="rId18"/>
    <p:sldId id="302" r:id="rId19"/>
    <p:sldId id="305" r:id="rId20"/>
    <p:sldId id="306" r:id="rId21"/>
    <p:sldId id="362" r:id="rId22"/>
    <p:sldId id="314" r:id="rId23"/>
    <p:sldId id="341" r:id="rId24"/>
    <p:sldId id="331" r:id="rId25"/>
    <p:sldId id="342" r:id="rId26"/>
    <p:sldId id="315" r:id="rId27"/>
    <p:sldId id="322" r:id="rId28"/>
    <p:sldId id="337" r:id="rId29"/>
    <p:sldId id="336" r:id="rId30"/>
    <p:sldId id="289" r:id="rId31"/>
    <p:sldId id="307" r:id="rId32"/>
    <p:sldId id="359" r:id="rId33"/>
    <p:sldId id="363" r:id="rId34"/>
    <p:sldId id="290" r:id="rId35"/>
    <p:sldId id="288" r:id="rId36"/>
    <p:sldId id="282" r:id="rId37"/>
    <p:sldId id="285" r:id="rId38"/>
    <p:sldId id="318" r:id="rId39"/>
    <p:sldId id="364" r:id="rId40"/>
    <p:sldId id="300" r:id="rId41"/>
    <p:sldId id="351" r:id="rId42"/>
    <p:sldId id="311" r:id="rId43"/>
    <p:sldId id="321" r:id="rId44"/>
    <p:sldId id="320" r:id="rId45"/>
    <p:sldId id="308" r:id="rId46"/>
    <p:sldId id="309" r:id="rId47"/>
    <p:sldId id="323" r:id="rId48"/>
    <p:sldId id="324" r:id="rId49"/>
    <p:sldId id="325" r:id="rId50"/>
    <p:sldId id="326" r:id="rId51"/>
    <p:sldId id="327" r:id="rId52"/>
    <p:sldId id="267" r:id="rId53"/>
    <p:sldId id="352" r:id="rId54"/>
    <p:sldId id="312" r:id="rId55"/>
    <p:sldId id="328" r:id="rId56"/>
    <p:sldId id="357" r:id="rId57"/>
    <p:sldId id="356" r:id="rId58"/>
    <p:sldId id="349" r:id="rId59"/>
    <p:sldId id="339" r:id="rId60"/>
    <p:sldId id="367" r:id="rId61"/>
    <p:sldId id="365" r:id="rId62"/>
    <p:sldId id="269" r:id="rId63"/>
    <p:sldId id="330" r:id="rId64"/>
    <p:sldId id="270" r:id="rId65"/>
    <p:sldId id="258" r:id="rId66"/>
    <p:sldId id="297" r:id="rId67"/>
    <p:sldId id="366" r:id="rId68"/>
    <p:sldId id="361" r:id="rId69"/>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F4369AF1-AF37-41E5-9EDE-01872129FA8E}">
          <p14:sldIdLst>
            <p14:sldId id="316"/>
            <p14:sldId id="256"/>
            <p14:sldId id="358"/>
            <p14:sldId id="334"/>
            <p14:sldId id="257"/>
            <p14:sldId id="260"/>
            <p14:sldId id="261"/>
            <p14:sldId id="259"/>
            <p14:sldId id="346"/>
            <p14:sldId id="345"/>
            <p14:sldId id="344"/>
            <p14:sldId id="360"/>
            <p14:sldId id="368"/>
            <p14:sldId id="262"/>
            <p14:sldId id="348"/>
            <p14:sldId id="335"/>
            <p14:sldId id="313"/>
            <p14:sldId id="302"/>
            <p14:sldId id="305"/>
            <p14:sldId id="306"/>
            <p14:sldId id="362"/>
            <p14:sldId id="314"/>
            <p14:sldId id="341"/>
            <p14:sldId id="331"/>
            <p14:sldId id="342"/>
            <p14:sldId id="315"/>
            <p14:sldId id="322"/>
            <p14:sldId id="337"/>
            <p14:sldId id="336"/>
            <p14:sldId id="289"/>
            <p14:sldId id="307"/>
            <p14:sldId id="359"/>
            <p14:sldId id="363"/>
            <p14:sldId id="290"/>
            <p14:sldId id="288"/>
            <p14:sldId id="282"/>
            <p14:sldId id="285"/>
            <p14:sldId id="318"/>
            <p14:sldId id="364"/>
            <p14:sldId id="300"/>
            <p14:sldId id="351"/>
            <p14:sldId id="311"/>
            <p14:sldId id="321"/>
            <p14:sldId id="320"/>
            <p14:sldId id="308"/>
            <p14:sldId id="309"/>
            <p14:sldId id="323"/>
            <p14:sldId id="324"/>
            <p14:sldId id="325"/>
            <p14:sldId id="326"/>
            <p14:sldId id="327"/>
            <p14:sldId id="267"/>
            <p14:sldId id="352"/>
            <p14:sldId id="312"/>
            <p14:sldId id="328"/>
            <p14:sldId id="357"/>
            <p14:sldId id="356"/>
            <p14:sldId id="349"/>
            <p14:sldId id="339"/>
            <p14:sldId id="367"/>
            <p14:sldId id="365"/>
            <p14:sldId id="269"/>
            <p14:sldId id="330"/>
            <p14:sldId id="270"/>
            <p14:sldId id="258"/>
            <p14:sldId id="297"/>
            <p14:sldId id="366"/>
            <p14:sldId id="361"/>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7" autoAdjust="0"/>
    <p:restoredTop sz="59253" autoAdjust="0"/>
  </p:normalViewPr>
  <p:slideViewPr>
    <p:cSldViewPr>
      <p:cViewPr varScale="1">
        <p:scale>
          <a:sx n="42" d="100"/>
          <a:sy n="42" d="100"/>
        </p:scale>
        <p:origin x="-212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13B1FE-5096-4B2F-856B-D69FAA48AF2B}" type="datetimeFigureOut">
              <a:rPr lang="nl-NL" smtClean="0"/>
              <a:t>11-11-2021</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C6E575-FB24-4DC3-81E4-949D3031737A}" type="slidenum">
              <a:rPr lang="nl-NL" smtClean="0"/>
              <a:t>‹nr.›</a:t>
            </a:fld>
            <a:endParaRPr lang="nl-NL"/>
          </a:p>
        </p:txBody>
      </p:sp>
    </p:spTree>
    <p:extLst>
      <p:ext uri="{BB962C8B-B14F-4D97-AF65-F5344CB8AC3E}">
        <p14:creationId xmlns:p14="http://schemas.microsoft.com/office/powerpoint/2010/main" val="1041040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1bP_cH1BB5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s://nl.wikipedia.org/wiki/Aanrandingen_op_oudejaarsavond_2015#cite_note-3" TargetMode="External"/><Relationship Id="rId13" Type="http://schemas.openxmlformats.org/officeDocument/2006/relationships/hyperlink" Target="https://nl.wikipedia.org/wiki/Aanrandingen_op_oudejaarsavond_2015#cite_note-5" TargetMode="External"/><Relationship Id="rId18" Type="http://schemas.openxmlformats.org/officeDocument/2006/relationships/hyperlink" Target="https://nl.wikipedia.org/wiki/Zwitserland" TargetMode="External"/><Relationship Id="rId3" Type="http://schemas.openxmlformats.org/officeDocument/2006/relationships/hyperlink" Target="https://nl.wikipedia.org/wiki/K%C3%B6ln_Hauptbahnhof" TargetMode="External"/><Relationship Id="rId7" Type="http://schemas.openxmlformats.org/officeDocument/2006/relationships/hyperlink" Target="https://nl.wikipedia.org/wiki/Vuurwerk" TargetMode="External"/><Relationship Id="rId12" Type="http://schemas.openxmlformats.org/officeDocument/2006/relationships/hyperlink" Target="https://nl.wikipedia.org/wiki/Aanrandingen_op_oudejaarsavond_2015#cite_note-4" TargetMode="External"/><Relationship Id="rId17" Type="http://schemas.openxmlformats.org/officeDocument/2006/relationships/hyperlink" Target="https://nl.wikipedia.org/wiki/Oostenrijk" TargetMode="External"/><Relationship Id="rId2" Type="http://schemas.openxmlformats.org/officeDocument/2006/relationships/slide" Target="../slides/slide47.xml"/><Relationship Id="rId16" Type="http://schemas.openxmlformats.org/officeDocument/2006/relationships/hyperlink" Target="https://nl.wikipedia.org/wiki/Zweden" TargetMode="External"/><Relationship Id="rId20" Type="http://schemas.openxmlformats.org/officeDocument/2006/relationships/hyperlink" Target="https://nl.wikipedia.org/wiki/Arabieren" TargetMode="External"/><Relationship Id="rId1" Type="http://schemas.openxmlformats.org/officeDocument/2006/relationships/notesMaster" Target="../notesMasters/notesMaster1.xml"/><Relationship Id="rId6" Type="http://schemas.openxmlformats.org/officeDocument/2006/relationships/hyperlink" Target="https://nl.wikipedia.org/wiki/Mishandeling" TargetMode="External"/><Relationship Id="rId11" Type="http://schemas.openxmlformats.org/officeDocument/2006/relationships/hyperlink" Target="https://nl.wikipedia.org/wiki/Deelstaten_van_Duitsland" TargetMode="External"/><Relationship Id="rId5" Type="http://schemas.openxmlformats.org/officeDocument/2006/relationships/hyperlink" Target="https://nl.wikipedia.org/wiki/Beroving" TargetMode="External"/><Relationship Id="rId15" Type="http://schemas.openxmlformats.org/officeDocument/2006/relationships/hyperlink" Target="https://nl.wikipedia.org/wiki/Finland" TargetMode="External"/><Relationship Id="rId10" Type="http://schemas.openxmlformats.org/officeDocument/2006/relationships/hyperlink" Target="https://nl.wikipedia.org/wiki/Europa_(werelddeel)" TargetMode="External"/><Relationship Id="rId19" Type="http://schemas.openxmlformats.org/officeDocument/2006/relationships/hyperlink" Target="https://nl.wikipedia.org/wiki/Noord-Afrika" TargetMode="External"/><Relationship Id="rId4" Type="http://schemas.openxmlformats.org/officeDocument/2006/relationships/hyperlink" Target="https://nl.wikipedia.org/wiki/Aanranding" TargetMode="External"/><Relationship Id="rId9" Type="http://schemas.openxmlformats.org/officeDocument/2006/relationships/hyperlink" Target="https://nl.wikipedia.org/wiki/Duitsland" TargetMode="External"/><Relationship Id="rId14" Type="http://schemas.openxmlformats.org/officeDocument/2006/relationships/hyperlink" Target="https://nl.wikipedia.org/wiki/Aanrandingen_op_oudejaarsavond_2015#cite_note-juli-2"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twitter.com/catalanaalcor/status/1062814372966350849"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nytimes.com/2013/03/26/world/middleeast/egyptian-women-blamed-for-sexual-assaults.html"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ugeo.nl/~/media/Files/Bibliotheek/Augeo%20Ik%20heb%20al%20veel%20meegemaak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smtClean="0"/>
          </a:p>
          <a:p>
            <a:r>
              <a:rPr lang="nl-NL" dirty="0" smtClean="0"/>
              <a:t>Wie ben ik?</a:t>
            </a:r>
          </a:p>
          <a:p>
            <a:endParaRPr lang="nl-NL" dirty="0" smtClean="0"/>
          </a:p>
          <a:p>
            <a:r>
              <a:rPr lang="nl-NL" dirty="0" smtClean="0"/>
              <a:t>Want </a:t>
            </a:r>
            <a:r>
              <a:rPr lang="nl-NL" dirty="0"/>
              <a:t>wat we willen is dat onze kerk een veilige plek is</a:t>
            </a:r>
            <a:r>
              <a:rPr lang="nl-NL" dirty="0" smtClean="0"/>
              <a:t>!</a:t>
            </a:r>
          </a:p>
          <a:p>
            <a:endParaRPr lang="nl-NL" dirty="0" smtClean="0"/>
          </a:p>
          <a:p>
            <a:r>
              <a:rPr lang="nl-NL" dirty="0" smtClean="0"/>
              <a:t>Het kan zijn dat dit onderwerp confronterend voor je is, omdat je zelf ingrijpende gebeurtenissen hebt meegemaakt. Blijf er niet mee zitten.</a:t>
            </a:r>
          </a:p>
          <a:p>
            <a:r>
              <a:rPr lang="nl-NL" dirty="0" smtClean="0"/>
              <a:t>Het is goed daarover te praten met iemand die je vertrouwt</a:t>
            </a:r>
          </a:p>
          <a:p>
            <a:endParaRPr lang="nl-NL" dirty="0" smtClean="0"/>
          </a:p>
          <a:p>
            <a:r>
              <a:rPr lang="nl-NL" dirty="0" smtClean="0"/>
              <a:t>Nodig: grote vel papier, stiften, bal, post-</a:t>
            </a:r>
            <a:r>
              <a:rPr lang="nl-NL" dirty="0" err="1" smtClean="0"/>
              <a:t>its</a:t>
            </a:r>
            <a:r>
              <a:rPr lang="nl-NL" dirty="0" smtClean="0"/>
              <a:t>, spiegels, snoepjes, bel</a:t>
            </a:r>
          </a:p>
          <a:p>
            <a:endParaRPr lang="nl-NL" dirty="0" smtClean="0"/>
          </a:p>
          <a:p>
            <a:r>
              <a:rPr lang="nl-NL" dirty="0" smtClean="0"/>
              <a:t>Filmpje klaarzetten</a:t>
            </a:r>
          </a:p>
          <a:p>
            <a:r>
              <a:rPr lang="nl-NL" dirty="0" smtClean="0"/>
              <a:t>https://www.youtube.com/watch?v=1bP_cH1BB50</a:t>
            </a:r>
          </a:p>
          <a:p>
            <a:endParaRPr lang="nl-NL" dirty="0" smtClean="0"/>
          </a:p>
          <a:p>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1</a:t>
            </a:fld>
            <a:endParaRPr lang="nl-NL"/>
          </a:p>
        </p:txBody>
      </p:sp>
    </p:spTree>
    <p:extLst>
      <p:ext uri="{BB962C8B-B14F-4D97-AF65-F5344CB8AC3E}">
        <p14:creationId xmlns:p14="http://schemas.microsoft.com/office/powerpoint/2010/main" val="3019942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kern="1200" dirty="0">
              <a:solidFill>
                <a:schemeClr val="tx1"/>
              </a:solidFill>
              <a:effectLst/>
              <a:latin typeface="+mn-lt"/>
              <a:ea typeface="+mn-ea"/>
              <a:cs typeface="+mn-cs"/>
            </a:endParaRPr>
          </a:p>
          <a:p>
            <a:r>
              <a:rPr lang="nl-NL" dirty="0" smtClean="0"/>
              <a:t>Bal</a:t>
            </a:r>
            <a:r>
              <a:rPr lang="nl-NL" baseline="0" dirty="0" smtClean="0"/>
              <a:t> gooien</a:t>
            </a:r>
            <a:endParaRPr lang="nl-NL" dirty="0"/>
          </a:p>
        </p:txBody>
      </p:sp>
      <p:sp>
        <p:nvSpPr>
          <p:cNvPr id="4" name="Tijdelijke aanduiding voor dianummer 3"/>
          <p:cNvSpPr>
            <a:spLocks noGrp="1"/>
          </p:cNvSpPr>
          <p:nvPr>
            <p:ph type="sldNum" sz="quarter" idx="10"/>
          </p:nvPr>
        </p:nvSpPr>
        <p:spPr/>
        <p:txBody>
          <a:bodyPr/>
          <a:lstStyle/>
          <a:p>
            <a:fld id="{A7C6E575-FB24-4DC3-81E4-949D3031737A}" type="slidenum">
              <a:rPr lang="nl-NL" smtClean="0"/>
              <a:t>11</a:t>
            </a:fld>
            <a:endParaRPr lang="nl-NL"/>
          </a:p>
        </p:txBody>
      </p:sp>
    </p:spTree>
    <p:extLst>
      <p:ext uri="{BB962C8B-B14F-4D97-AF65-F5344CB8AC3E}">
        <p14:creationId xmlns:p14="http://schemas.microsoft.com/office/powerpoint/2010/main" val="4013558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u="none" kern="1200" dirty="0" smtClean="0">
                <a:solidFill>
                  <a:schemeClr val="tx1"/>
                </a:solidFill>
                <a:effectLst/>
                <a:latin typeface="+mn-lt"/>
                <a:ea typeface="+mn-ea"/>
                <a:cs typeface="+mn-cs"/>
              </a:rPr>
              <a:t>Hoe weet je of een kind stress ervaart?</a:t>
            </a:r>
          </a:p>
          <a:p>
            <a:r>
              <a:rPr lang="nl-NL" sz="1200" b="0" u="none" kern="1200" dirty="0" smtClean="0">
                <a:solidFill>
                  <a:schemeClr val="tx1"/>
                </a:solidFill>
                <a:effectLst/>
                <a:latin typeface="+mn-lt"/>
                <a:ea typeface="+mn-ea"/>
                <a:cs typeface="+mn-cs"/>
              </a:rPr>
              <a:t>Kinderen vertellen niet zelf of er iets aan de hand is… maar vaak kan je wel wat zien.</a:t>
            </a:r>
          </a:p>
          <a:p>
            <a:endParaRPr lang="nl-NL" sz="1200" b="0" u="none" kern="1200" dirty="0" smtClean="0">
              <a:solidFill>
                <a:schemeClr val="tx1"/>
              </a:solidFill>
              <a:effectLst/>
              <a:latin typeface="+mn-lt"/>
              <a:ea typeface="+mn-ea"/>
              <a:cs typeface="+mn-cs"/>
            </a:endParaRPr>
          </a:p>
          <a:p>
            <a:r>
              <a:rPr lang="nl-NL" sz="1200" b="0" u="none" kern="1200" dirty="0" smtClean="0">
                <a:solidFill>
                  <a:schemeClr val="tx1"/>
                </a:solidFill>
                <a:effectLst/>
                <a:latin typeface="+mn-lt"/>
                <a:ea typeface="+mn-ea"/>
                <a:cs typeface="+mn-cs"/>
              </a:rPr>
              <a:t>Wat kan je zien?</a:t>
            </a:r>
          </a:p>
          <a:p>
            <a:r>
              <a:rPr lang="nl-NL" sz="1200" b="0" u="none" kern="1200" dirty="0" smtClean="0">
                <a:solidFill>
                  <a:schemeClr val="tx1"/>
                </a:solidFill>
                <a:effectLst/>
                <a:latin typeface="+mn-lt"/>
                <a:ea typeface="+mn-ea"/>
                <a:cs typeface="+mn-cs"/>
              </a:rPr>
              <a:t>Bang fouten te maken</a:t>
            </a:r>
          </a:p>
          <a:p>
            <a:r>
              <a:rPr lang="nl-NL" sz="1200" b="0" u="none" kern="1200" dirty="0" smtClean="0">
                <a:solidFill>
                  <a:schemeClr val="tx1"/>
                </a:solidFill>
                <a:effectLst/>
                <a:latin typeface="+mn-lt"/>
                <a:ea typeface="+mn-ea"/>
                <a:cs typeface="+mn-cs"/>
              </a:rPr>
              <a:t>Terugtrekken</a:t>
            </a:r>
          </a:p>
          <a:p>
            <a:r>
              <a:rPr lang="nl-NL" sz="1200" b="0" u="none" kern="1200" dirty="0" smtClean="0">
                <a:solidFill>
                  <a:schemeClr val="tx1"/>
                </a:solidFill>
                <a:effectLst/>
                <a:latin typeface="+mn-lt"/>
                <a:ea typeface="+mn-ea"/>
                <a:cs typeface="+mn-cs"/>
              </a:rPr>
              <a:t>Prikkelbaar, schrikreactie, alert</a:t>
            </a:r>
          </a:p>
          <a:p>
            <a:r>
              <a:rPr lang="nl-NL" sz="1200" b="0" u="none" kern="1200" dirty="0" smtClean="0">
                <a:solidFill>
                  <a:schemeClr val="tx1"/>
                </a:solidFill>
                <a:effectLst/>
                <a:latin typeface="+mn-lt"/>
                <a:ea typeface="+mn-ea"/>
                <a:cs typeface="+mn-cs"/>
              </a:rPr>
              <a:t>Angst</a:t>
            </a:r>
          </a:p>
          <a:p>
            <a:r>
              <a:rPr lang="nl-NL" sz="1200" b="0" u="none" kern="1200" dirty="0" smtClean="0">
                <a:solidFill>
                  <a:schemeClr val="tx1"/>
                </a:solidFill>
                <a:effectLst/>
                <a:latin typeface="+mn-lt"/>
                <a:ea typeface="+mn-ea"/>
                <a:cs typeface="+mn-cs"/>
              </a:rPr>
              <a:t>Verzorging tanden en kleden (ruiken kinderen)</a:t>
            </a:r>
          </a:p>
          <a:p>
            <a:r>
              <a:rPr lang="nl-NL" sz="1200" b="0" u="none" kern="1200" dirty="0" smtClean="0">
                <a:solidFill>
                  <a:schemeClr val="tx1"/>
                </a:solidFill>
                <a:effectLst/>
                <a:latin typeface="+mn-lt"/>
                <a:ea typeface="+mn-ea"/>
                <a:cs typeface="+mn-cs"/>
              </a:rPr>
              <a:t>Ouders komen niet naar sport kijken/schoolgesprekken</a:t>
            </a:r>
          </a:p>
          <a:p>
            <a:r>
              <a:rPr lang="nl-NL" sz="1200" b="0" u="none" kern="1200" dirty="0" smtClean="0">
                <a:solidFill>
                  <a:schemeClr val="tx1"/>
                </a:solidFill>
                <a:effectLst/>
                <a:latin typeface="+mn-lt"/>
                <a:ea typeface="+mn-ea"/>
                <a:cs typeface="+mn-cs"/>
              </a:rPr>
              <a:t>Claimen van een vrijwilliger</a:t>
            </a:r>
          </a:p>
          <a:p>
            <a:r>
              <a:rPr lang="nl-NL" sz="1200" b="0" u="none" kern="1200" dirty="0" smtClean="0">
                <a:solidFill>
                  <a:schemeClr val="tx1"/>
                </a:solidFill>
                <a:effectLst/>
                <a:latin typeface="+mn-lt"/>
                <a:ea typeface="+mn-ea"/>
                <a:cs typeface="+mn-cs"/>
              </a:rPr>
              <a:t>Voortdurend aandacht vragen</a:t>
            </a:r>
          </a:p>
          <a:p>
            <a:r>
              <a:rPr lang="nl-NL" sz="1200" b="0" u="none" kern="1200" dirty="0" smtClean="0">
                <a:solidFill>
                  <a:schemeClr val="tx1"/>
                </a:solidFill>
                <a:effectLst/>
                <a:latin typeface="+mn-lt"/>
                <a:ea typeface="+mn-ea"/>
                <a:cs typeface="+mn-cs"/>
              </a:rPr>
              <a:t>Agressie</a:t>
            </a:r>
          </a:p>
          <a:p>
            <a:r>
              <a:rPr lang="nl-NL" sz="1200" b="0" u="none" kern="1200" dirty="0" smtClean="0">
                <a:solidFill>
                  <a:schemeClr val="tx1"/>
                </a:solidFill>
                <a:effectLst/>
                <a:latin typeface="+mn-lt"/>
                <a:ea typeface="+mn-ea"/>
                <a:cs typeface="+mn-cs"/>
              </a:rPr>
              <a:t>Druk ongeconcentreerd gedrag</a:t>
            </a:r>
          </a:p>
          <a:p>
            <a:r>
              <a:rPr lang="nl-NL" sz="1200" b="0" u="none" kern="1200" dirty="0" smtClean="0">
                <a:solidFill>
                  <a:schemeClr val="tx1"/>
                </a:solidFill>
                <a:effectLst/>
                <a:latin typeface="+mn-lt"/>
                <a:ea typeface="+mn-ea"/>
                <a:cs typeface="+mn-cs"/>
              </a:rPr>
              <a:t>Moeite met afscheid nemen van ouder</a:t>
            </a:r>
          </a:p>
          <a:p>
            <a:r>
              <a:rPr lang="nl-NL" sz="1200" b="0" u="none" kern="1200" dirty="0" smtClean="0">
                <a:solidFill>
                  <a:schemeClr val="tx1"/>
                </a:solidFill>
                <a:effectLst/>
                <a:latin typeface="+mn-lt"/>
                <a:ea typeface="+mn-ea"/>
                <a:cs typeface="+mn-cs"/>
              </a:rPr>
              <a:t>Psychosomatische klachten (buikpijn hoofdpijn)</a:t>
            </a:r>
          </a:p>
          <a:p>
            <a:r>
              <a:rPr lang="nl-NL" sz="1200" b="0" u="none" kern="1200" dirty="0" smtClean="0">
                <a:solidFill>
                  <a:schemeClr val="tx1"/>
                </a:solidFill>
                <a:effectLst/>
                <a:latin typeface="+mn-lt"/>
                <a:ea typeface="+mn-ea"/>
                <a:cs typeface="+mn-cs"/>
              </a:rPr>
              <a:t>Gedragsverandering</a:t>
            </a:r>
          </a:p>
          <a:p>
            <a:endParaRPr lang="nl-NL" sz="1200" b="0" u="none" kern="1200" dirty="0" smtClean="0">
              <a:solidFill>
                <a:schemeClr val="tx1"/>
              </a:solidFill>
              <a:effectLst/>
              <a:latin typeface="+mn-lt"/>
              <a:ea typeface="+mn-ea"/>
              <a:cs typeface="+mn-cs"/>
            </a:endParaRPr>
          </a:p>
          <a:p>
            <a:r>
              <a:rPr lang="nl-NL" sz="1200" b="0" u="none" kern="1200" dirty="0" smtClean="0">
                <a:solidFill>
                  <a:schemeClr val="tx1"/>
                </a:solidFill>
                <a:effectLst/>
                <a:latin typeface="+mn-lt"/>
                <a:ea typeface="+mn-ea"/>
                <a:cs typeface="+mn-cs"/>
              </a:rPr>
              <a:t>Kinderen met gedragsproblemen grotere kans slachtoffer te worden en grotere kans op middelen gebruik</a:t>
            </a:r>
          </a:p>
          <a:p>
            <a:endParaRPr lang="nl-NL" sz="1200" b="0" u="none" kern="1200" dirty="0" smtClean="0">
              <a:solidFill>
                <a:schemeClr val="tx1"/>
              </a:solidFill>
              <a:effectLst/>
              <a:latin typeface="+mn-lt"/>
              <a:ea typeface="+mn-ea"/>
              <a:cs typeface="+mn-cs"/>
            </a:endParaRPr>
          </a:p>
          <a:p>
            <a:r>
              <a:rPr lang="nl-NL" sz="1200" b="0" u="none" kern="1200" dirty="0" smtClean="0">
                <a:solidFill>
                  <a:schemeClr val="tx1"/>
                </a:solidFill>
                <a:effectLst/>
                <a:latin typeface="+mn-lt"/>
                <a:ea typeface="+mn-ea"/>
                <a:cs typeface="+mn-cs"/>
              </a:rPr>
              <a:t>Wat zie je bij de ouder?</a:t>
            </a:r>
          </a:p>
          <a:p>
            <a:r>
              <a:rPr lang="nl-NL" sz="1200" b="0" u="none" kern="1200" dirty="0" smtClean="0">
                <a:solidFill>
                  <a:schemeClr val="tx1"/>
                </a:solidFill>
                <a:effectLst/>
                <a:latin typeface="+mn-lt"/>
                <a:ea typeface="+mn-ea"/>
                <a:cs typeface="+mn-cs"/>
              </a:rPr>
              <a:t>Je ziet hoe ouders omgaan met hun kinderen (wat je opvallend of niet </a:t>
            </a:r>
            <a:r>
              <a:rPr lang="nl-NL" sz="1200" b="0" u="none" kern="1200" dirty="0" err="1" smtClean="0">
                <a:solidFill>
                  <a:schemeClr val="tx1"/>
                </a:solidFill>
                <a:effectLst/>
                <a:latin typeface="+mn-lt"/>
                <a:ea typeface="+mn-ea"/>
                <a:cs typeface="+mn-cs"/>
              </a:rPr>
              <a:t>Oke</a:t>
            </a:r>
            <a:r>
              <a:rPr lang="nl-NL" sz="1200" b="0" u="none" kern="1200" dirty="0" smtClean="0">
                <a:solidFill>
                  <a:schemeClr val="tx1"/>
                </a:solidFill>
                <a:effectLst/>
                <a:latin typeface="+mn-lt"/>
                <a:ea typeface="+mn-ea"/>
                <a:cs typeface="+mn-cs"/>
              </a:rPr>
              <a:t> vindt)</a:t>
            </a:r>
          </a:p>
          <a:p>
            <a:r>
              <a:rPr lang="nl-NL" sz="1200" b="0" u="none" kern="1200" dirty="0" smtClean="0">
                <a:solidFill>
                  <a:schemeClr val="tx1"/>
                </a:solidFill>
                <a:effectLst/>
                <a:latin typeface="+mn-lt"/>
                <a:ea typeface="+mn-ea"/>
                <a:cs typeface="+mn-cs"/>
              </a:rPr>
              <a:t>hoe ze een kind vastpakken,</a:t>
            </a:r>
          </a:p>
          <a:p>
            <a:r>
              <a:rPr lang="nl-NL" sz="1200" b="0" u="none" kern="1200" dirty="0" smtClean="0">
                <a:solidFill>
                  <a:schemeClr val="tx1"/>
                </a:solidFill>
                <a:effectLst/>
                <a:latin typeface="+mn-lt"/>
                <a:ea typeface="+mn-ea"/>
                <a:cs typeface="+mn-cs"/>
              </a:rPr>
              <a:t>uitscheld of denigrerend, complimenteert, </a:t>
            </a:r>
          </a:p>
          <a:p>
            <a:r>
              <a:rPr lang="nl-NL" sz="1200" b="0" u="none" kern="1200" dirty="0" smtClean="0">
                <a:solidFill>
                  <a:schemeClr val="tx1"/>
                </a:solidFill>
                <a:effectLst/>
                <a:latin typeface="+mn-lt"/>
                <a:ea typeface="+mn-ea"/>
                <a:cs typeface="+mn-cs"/>
              </a:rPr>
              <a:t>altijd iets vergeten wanneer mee op kamp,</a:t>
            </a:r>
          </a:p>
          <a:p>
            <a:r>
              <a:rPr lang="nl-NL" sz="1200" b="0" u="none" kern="1200" dirty="0" smtClean="0">
                <a:solidFill>
                  <a:schemeClr val="tx1"/>
                </a:solidFill>
                <a:effectLst/>
                <a:latin typeface="+mn-lt"/>
                <a:ea typeface="+mn-ea"/>
                <a:cs typeface="+mn-cs"/>
              </a:rPr>
              <a:t> geur van alcohol</a:t>
            </a:r>
          </a:p>
          <a:p>
            <a:r>
              <a:rPr lang="nl-NL" sz="1200" b="0" u="none" kern="1200" dirty="0" smtClean="0">
                <a:solidFill>
                  <a:schemeClr val="tx1"/>
                </a:solidFill>
                <a:effectLst/>
                <a:latin typeface="+mn-lt"/>
                <a:ea typeface="+mn-ea"/>
                <a:cs typeface="+mn-cs"/>
              </a:rPr>
              <a:t>Amper reageren op het kind</a:t>
            </a:r>
          </a:p>
          <a:p>
            <a:r>
              <a:rPr lang="nl-NL" sz="1200" b="0" u="none" kern="1200" dirty="0" smtClean="0">
                <a:solidFill>
                  <a:schemeClr val="tx1"/>
                </a:solidFill>
                <a:effectLst/>
                <a:latin typeface="+mn-lt"/>
                <a:ea typeface="+mn-ea"/>
                <a:cs typeface="+mn-cs"/>
              </a:rPr>
              <a:t>Toont geen betrokkenheid, komt nooit kijken of ophalen,</a:t>
            </a:r>
          </a:p>
          <a:p>
            <a:r>
              <a:rPr lang="nl-NL" sz="1200" b="0" u="none" kern="1200" dirty="0" smtClean="0">
                <a:solidFill>
                  <a:schemeClr val="tx1"/>
                </a:solidFill>
                <a:effectLst/>
                <a:latin typeface="+mn-lt"/>
                <a:ea typeface="+mn-ea"/>
                <a:cs typeface="+mn-cs"/>
              </a:rPr>
              <a:t>Praat altijd negatief over het kind</a:t>
            </a:r>
          </a:p>
          <a:p>
            <a:r>
              <a:rPr lang="nl-NL" sz="1200" b="0" u="none" kern="1200" dirty="0" smtClean="0">
                <a:solidFill>
                  <a:schemeClr val="tx1"/>
                </a:solidFill>
                <a:effectLst/>
                <a:latin typeface="+mn-lt"/>
                <a:ea typeface="+mn-ea"/>
                <a:cs typeface="+mn-cs"/>
              </a:rPr>
              <a:t>	</a:t>
            </a:r>
          </a:p>
          <a:p>
            <a:r>
              <a:rPr lang="nl-NL" sz="1200" b="0" u="none" kern="1200" dirty="0" smtClean="0">
                <a:solidFill>
                  <a:schemeClr val="tx1"/>
                </a:solidFill>
                <a:effectLst/>
                <a:latin typeface="+mn-lt"/>
                <a:ea typeface="+mn-ea"/>
                <a:cs typeface="+mn-cs"/>
              </a:rPr>
              <a:t>Natuurlijk is elke ouder weleens te laat of reageert weleens ongeduldig met een kind, Als je ze vaker ziet  of je ziet een combinatie van signalen </a:t>
            </a:r>
            <a:r>
              <a:rPr lang="nl-NL" sz="1200" b="0" u="none" kern="1200" dirty="0" err="1" smtClean="0">
                <a:solidFill>
                  <a:schemeClr val="tx1"/>
                </a:solidFill>
                <a:effectLst/>
                <a:latin typeface="+mn-lt"/>
                <a:ea typeface="+mn-ea"/>
                <a:cs typeface="+mn-cs"/>
              </a:rPr>
              <a:t>zul</a:t>
            </a:r>
            <a:r>
              <a:rPr lang="nl-NL" sz="1200" b="0" u="none" kern="1200" dirty="0" smtClean="0">
                <a:solidFill>
                  <a:schemeClr val="tx1"/>
                </a:solidFill>
                <a:effectLst/>
                <a:latin typeface="+mn-lt"/>
                <a:ea typeface="+mn-ea"/>
                <a:cs typeface="+mn-cs"/>
              </a:rPr>
              <a:t> je je zorgen gaan maken.</a:t>
            </a:r>
          </a:p>
        </p:txBody>
      </p:sp>
      <p:sp>
        <p:nvSpPr>
          <p:cNvPr id="4" name="Tijdelijke aanduiding voor dianummer 3"/>
          <p:cNvSpPr>
            <a:spLocks noGrp="1"/>
          </p:cNvSpPr>
          <p:nvPr>
            <p:ph type="sldNum" sz="quarter" idx="10"/>
          </p:nvPr>
        </p:nvSpPr>
        <p:spPr/>
        <p:txBody>
          <a:bodyPr/>
          <a:lstStyle/>
          <a:p>
            <a:fld id="{A7C6E575-FB24-4DC3-81E4-949D3031737A}" type="slidenum">
              <a:rPr lang="nl-NL" smtClean="0"/>
              <a:t>12</a:t>
            </a:fld>
            <a:endParaRPr lang="nl-NL"/>
          </a:p>
        </p:txBody>
      </p:sp>
    </p:spTree>
    <p:extLst>
      <p:ext uri="{BB962C8B-B14F-4D97-AF65-F5344CB8AC3E}">
        <p14:creationId xmlns:p14="http://schemas.microsoft.com/office/powerpoint/2010/main" val="3014767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a:p>
            <a:r>
              <a:rPr lang="nl-NL" dirty="0" err="1"/>
              <a:t>Vb</a:t>
            </a:r>
            <a:r>
              <a:rPr lang="nl-NL" dirty="0"/>
              <a:t> een zeer populaire mannelijke jeugdleiding zie je achter de grote tent </a:t>
            </a:r>
          </a:p>
          <a:p>
            <a:r>
              <a:rPr lang="nl-NL" dirty="0"/>
              <a:t>Hij</a:t>
            </a:r>
            <a:r>
              <a:rPr lang="nl-NL" baseline="0" dirty="0"/>
              <a:t> voelt de borsten van een 15 jarige meisje en zij lacht daarbij </a:t>
            </a:r>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A7C6E575-FB24-4DC3-81E4-949D3031737A}" type="slidenum">
              <a:rPr lang="nl-NL" smtClean="0"/>
              <a:t>13</a:t>
            </a:fld>
            <a:endParaRPr lang="nl-NL"/>
          </a:p>
        </p:txBody>
      </p:sp>
    </p:spTree>
    <p:extLst>
      <p:ext uri="{BB962C8B-B14F-4D97-AF65-F5344CB8AC3E}">
        <p14:creationId xmlns:p14="http://schemas.microsoft.com/office/powerpoint/2010/main" val="2176012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15000"/>
              </a:lnSpc>
              <a:spcAft>
                <a:spcPts val="1000"/>
              </a:spcAft>
            </a:pPr>
            <a:r>
              <a:rPr lang="nl-NL" sz="1200" dirty="0">
                <a:effectLst/>
                <a:latin typeface="+mn-lt"/>
                <a:ea typeface="Calibri"/>
                <a:cs typeface="Times New Roman"/>
              </a:rPr>
              <a:t>JIJ kan het verschil maken</a:t>
            </a:r>
          </a:p>
          <a:p>
            <a:pPr marL="228600">
              <a:lnSpc>
                <a:spcPct val="115000"/>
              </a:lnSpc>
              <a:spcAft>
                <a:spcPts val="1000"/>
              </a:spcAft>
            </a:pPr>
            <a:r>
              <a:rPr lang="nl-NL" sz="1200" u="sng" dirty="0">
                <a:solidFill>
                  <a:srgbClr val="0000FF"/>
                </a:solidFill>
                <a:effectLst/>
                <a:latin typeface="+mn-lt"/>
                <a:ea typeface="Calibri"/>
                <a:cs typeface="Times New Roman"/>
                <a:hlinkClick r:id="rId3"/>
              </a:rPr>
              <a:t>https://www.youtube.com/watch?v=1bP_cH1BB50</a:t>
            </a:r>
            <a:endParaRPr lang="nl-NL" sz="1200" u="sng" dirty="0">
              <a:solidFill>
                <a:srgbClr val="0000FF"/>
              </a:solidFill>
              <a:effectLst/>
              <a:latin typeface="+mn-lt"/>
              <a:ea typeface="Calibri"/>
              <a:cs typeface="Times New Roman"/>
            </a:endParaRPr>
          </a:p>
          <a:p>
            <a:pPr marL="228600">
              <a:lnSpc>
                <a:spcPct val="115000"/>
              </a:lnSpc>
              <a:spcAft>
                <a:spcPts val="1000"/>
              </a:spcAft>
            </a:pPr>
            <a:endParaRPr lang="nl-NL" sz="1200" u="sng" dirty="0">
              <a:solidFill>
                <a:srgbClr val="0000FF"/>
              </a:solidFill>
              <a:effectLst/>
              <a:latin typeface="+mn-lt"/>
              <a:ea typeface="Calibri"/>
              <a:cs typeface="Times New Roman"/>
            </a:endParaRPr>
          </a:p>
          <a:p>
            <a:pPr marL="228600">
              <a:lnSpc>
                <a:spcPct val="115000"/>
              </a:lnSpc>
              <a:spcAft>
                <a:spcPts val="1000"/>
              </a:spcAft>
            </a:pPr>
            <a:endParaRPr lang="nl-NL" sz="1200" u="sng" dirty="0">
              <a:solidFill>
                <a:srgbClr val="0000FF"/>
              </a:solidFill>
              <a:effectLst/>
              <a:latin typeface="+mn-lt"/>
              <a:ea typeface="Calibri"/>
              <a:cs typeface="Times New Roman"/>
            </a:endParaRPr>
          </a:p>
          <a:p>
            <a:pPr marL="228600">
              <a:lnSpc>
                <a:spcPct val="115000"/>
              </a:lnSpc>
              <a:spcAft>
                <a:spcPts val="1000"/>
              </a:spcAft>
            </a:pPr>
            <a:r>
              <a:rPr lang="nl-NL" sz="1200" u="sng" dirty="0">
                <a:solidFill>
                  <a:srgbClr val="0000FF"/>
                </a:solidFill>
                <a:effectLst/>
                <a:latin typeface="+mn-lt"/>
                <a:ea typeface="Calibri"/>
                <a:cs typeface="Times New Roman"/>
              </a:rPr>
              <a:t>KINDCHECK</a:t>
            </a:r>
            <a:endParaRPr lang="nl-NL" sz="1200" dirty="0">
              <a:effectLst/>
              <a:latin typeface="+mn-lt"/>
              <a:ea typeface="Calibri"/>
              <a:cs typeface="Times New Roman"/>
            </a:endParaRPr>
          </a:p>
          <a:p>
            <a:pPr marL="228600">
              <a:lnSpc>
                <a:spcPct val="115000"/>
              </a:lnSpc>
              <a:spcAft>
                <a:spcPts val="1000"/>
              </a:spcAft>
            </a:pPr>
            <a:endParaRPr lang="nl-NL" sz="1200" dirty="0">
              <a:effectLst/>
              <a:latin typeface="+mn-lt"/>
              <a:ea typeface="Calibri"/>
              <a:cs typeface="Times New Roman"/>
            </a:endParaRPr>
          </a:p>
          <a:p>
            <a:r>
              <a:rPr lang="nl-NL" dirty="0"/>
              <a:t>Waarom laat ik dit zien aan diakenen en ouderlingen?</a:t>
            </a:r>
          </a:p>
          <a:p>
            <a:r>
              <a:rPr lang="nl-NL" dirty="0"/>
              <a:t>Jullie kennen de ouders!</a:t>
            </a:r>
          </a:p>
          <a:p>
            <a:r>
              <a:rPr lang="nl-NL" dirty="0"/>
              <a:t>Jullie kunnen de ouders helpen betere ouder te zijn… hen de weg te wijzen naar hulp… en soms degene te zijn die Veilig thuis belt.	</a:t>
            </a:r>
          </a:p>
          <a:p>
            <a:endParaRPr lang="nl-NL" dirty="0"/>
          </a:p>
        </p:txBody>
      </p:sp>
      <p:sp>
        <p:nvSpPr>
          <p:cNvPr id="4" name="Tijdelijke aanduiding voor dianummer 3"/>
          <p:cNvSpPr>
            <a:spLocks noGrp="1"/>
          </p:cNvSpPr>
          <p:nvPr>
            <p:ph type="sldNum" sz="quarter" idx="10"/>
          </p:nvPr>
        </p:nvSpPr>
        <p:spPr/>
        <p:txBody>
          <a:bodyPr/>
          <a:lstStyle/>
          <a:p>
            <a:fld id="{A7C6E575-FB24-4DC3-81E4-949D3031737A}" type="slidenum">
              <a:rPr lang="nl-NL" smtClean="0"/>
              <a:t>14</a:t>
            </a:fld>
            <a:endParaRPr lang="nl-NL"/>
          </a:p>
        </p:txBody>
      </p:sp>
    </p:spTree>
    <p:extLst>
      <p:ext uri="{BB962C8B-B14F-4D97-AF65-F5344CB8AC3E}">
        <p14:creationId xmlns:p14="http://schemas.microsoft.com/office/powerpoint/2010/main" val="1640930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15000"/>
              </a:lnSpc>
              <a:spcAft>
                <a:spcPts val="1000"/>
              </a:spcAft>
            </a:pPr>
            <a:r>
              <a:rPr lang="nl-NL" sz="1200" dirty="0">
                <a:effectLst/>
                <a:latin typeface="+mn-lt"/>
                <a:ea typeface="Calibri"/>
                <a:cs typeface="Times New Roman"/>
              </a:rPr>
              <a:t>JIJ kan het verschil maken</a:t>
            </a:r>
          </a:p>
          <a:p>
            <a:pPr marL="228600">
              <a:lnSpc>
                <a:spcPct val="115000"/>
              </a:lnSpc>
              <a:spcAft>
                <a:spcPts val="1000"/>
              </a:spcAft>
            </a:pPr>
            <a:endParaRPr lang="nl-NL" sz="1200" u="sng" dirty="0">
              <a:solidFill>
                <a:srgbClr val="0000FF"/>
              </a:solidFill>
              <a:effectLst/>
              <a:latin typeface="+mn-lt"/>
              <a:ea typeface="Calibri"/>
              <a:cs typeface="Times New Roman"/>
            </a:endParaRPr>
          </a:p>
          <a:p>
            <a:pPr marL="228600">
              <a:lnSpc>
                <a:spcPct val="115000"/>
              </a:lnSpc>
              <a:spcAft>
                <a:spcPts val="1000"/>
              </a:spcAft>
            </a:pPr>
            <a:r>
              <a:rPr lang="nl-NL" sz="1200" u="sng" dirty="0">
                <a:solidFill>
                  <a:srgbClr val="0000FF"/>
                </a:solidFill>
                <a:effectLst/>
                <a:latin typeface="+mn-lt"/>
                <a:ea typeface="Calibri"/>
                <a:cs typeface="Times New Roman"/>
              </a:rPr>
              <a:t>KINDCHECK</a:t>
            </a:r>
            <a:endParaRPr lang="nl-NL" sz="1200" dirty="0">
              <a:effectLst/>
              <a:latin typeface="+mn-lt"/>
              <a:ea typeface="Calibri"/>
              <a:cs typeface="Times New Roman"/>
            </a:endParaRPr>
          </a:p>
          <a:p>
            <a:pPr marL="228600">
              <a:lnSpc>
                <a:spcPct val="115000"/>
              </a:lnSpc>
              <a:spcAft>
                <a:spcPts val="1000"/>
              </a:spcAft>
            </a:pPr>
            <a:endParaRPr lang="nl-NL" sz="1200" dirty="0">
              <a:effectLst/>
              <a:latin typeface="+mn-lt"/>
              <a:ea typeface="Calibri"/>
              <a:cs typeface="Times New Roman"/>
            </a:endParaRPr>
          </a:p>
          <a:p>
            <a:r>
              <a:rPr lang="nl-NL" dirty="0"/>
              <a:t>Wanneer je ziet dat ouders problemen hebben (scheiding, ruzie, middelengebruik, psychiatrie: depressie, stiefgezinnen, financiële problemen) check even hoe het gaat met het kind. </a:t>
            </a:r>
          </a:p>
          <a:p>
            <a:r>
              <a:rPr lang="nl-NL" dirty="0"/>
              <a:t>Je hebt het zwaar.. Ik kan me voorstellen dat je geen energie meer hebt voor  …  Hoe doe je dat nu met de zorg voor .. Hoe is het met ….?</a:t>
            </a:r>
          </a:p>
          <a:p>
            <a:r>
              <a:rPr lang="nl-NL" dirty="0"/>
              <a:t>	</a:t>
            </a:r>
          </a:p>
          <a:p>
            <a:r>
              <a:rPr lang="nl-NL" dirty="0"/>
              <a:t>	</a:t>
            </a:r>
          </a:p>
          <a:p>
            <a:endParaRPr lang="nl-NL" dirty="0"/>
          </a:p>
        </p:txBody>
      </p:sp>
      <p:sp>
        <p:nvSpPr>
          <p:cNvPr id="4" name="Tijdelijke aanduiding voor dianummer 3"/>
          <p:cNvSpPr>
            <a:spLocks noGrp="1"/>
          </p:cNvSpPr>
          <p:nvPr>
            <p:ph type="sldNum" sz="quarter" idx="10"/>
          </p:nvPr>
        </p:nvSpPr>
        <p:spPr/>
        <p:txBody>
          <a:bodyPr/>
          <a:lstStyle/>
          <a:p>
            <a:fld id="{A7C6E575-FB24-4DC3-81E4-949D3031737A}" type="slidenum">
              <a:rPr lang="nl-NL" smtClean="0"/>
              <a:t>15</a:t>
            </a:fld>
            <a:endParaRPr lang="nl-NL"/>
          </a:p>
        </p:txBody>
      </p:sp>
    </p:spTree>
    <p:extLst>
      <p:ext uri="{BB962C8B-B14F-4D97-AF65-F5344CB8AC3E}">
        <p14:creationId xmlns:p14="http://schemas.microsoft.com/office/powerpoint/2010/main" val="3240510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Maar jullie hebben vooral te maken met volwassen, dus ….</a:t>
            </a:r>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16</a:t>
            </a:fld>
            <a:endParaRPr lang="nl-NL"/>
          </a:p>
        </p:txBody>
      </p:sp>
    </p:spTree>
    <p:extLst>
      <p:ext uri="{BB962C8B-B14F-4D97-AF65-F5344CB8AC3E}">
        <p14:creationId xmlns:p14="http://schemas.microsoft.com/office/powerpoint/2010/main" val="2575503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 onveilige situaties?</a:t>
            </a:r>
          </a:p>
          <a:p>
            <a:r>
              <a:rPr lang="nl-NL" dirty="0"/>
              <a:t>Wat hebben jullie ooit meegemaakt</a:t>
            </a:r>
            <a:r>
              <a:rPr lang="nl-NL" dirty="0" smtClean="0"/>
              <a:t>?</a:t>
            </a:r>
          </a:p>
          <a:p>
            <a:r>
              <a:rPr lang="nl-NL" dirty="0" smtClean="0"/>
              <a:t>Ooit </a:t>
            </a:r>
            <a:r>
              <a:rPr lang="nl-NL" dirty="0"/>
              <a:t>van gehoord?</a:t>
            </a:r>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17</a:t>
            </a:fld>
            <a:endParaRPr lang="nl-NL"/>
          </a:p>
        </p:txBody>
      </p:sp>
    </p:spTree>
    <p:extLst>
      <p:ext uri="{BB962C8B-B14F-4D97-AF65-F5344CB8AC3E}">
        <p14:creationId xmlns:p14="http://schemas.microsoft.com/office/powerpoint/2010/main" val="2628747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Wanneer spreek je van seksueel geweld?</a:t>
            </a:r>
          </a:p>
          <a:p>
            <a:endParaRPr lang="nl-NL" dirty="0" smtClean="0"/>
          </a:p>
          <a:p>
            <a:r>
              <a:rPr lang="nl-NL" dirty="0" smtClean="0"/>
              <a:t>Wanneer spreek je van seksueel grensoverschrijdend gedrag?</a:t>
            </a:r>
          </a:p>
          <a:p>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18</a:t>
            </a:fld>
            <a:endParaRPr lang="nl-NL"/>
          </a:p>
        </p:txBody>
      </p:sp>
    </p:spTree>
    <p:extLst>
      <p:ext uri="{BB962C8B-B14F-4D97-AF65-F5344CB8AC3E}">
        <p14:creationId xmlns:p14="http://schemas.microsoft.com/office/powerpoint/2010/main" val="1755786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22% van de vrouwen en 6% van de mannen te maken heeft gehad met seksueel geweld.</a:t>
            </a:r>
          </a:p>
          <a:p>
            <a:endParaRPr lang="nl-NL" dirty="0"/>
          </a:p>
          <a:p>
            <a:r>
              <a:rPr lang="nl-NL" dirty="0"/>
              <a:t>Elf procent van de vrouwen heeft ooit geslachtsgemeenschap tegen haar wil gehad, tegenover 1%</a:t>
            </a:r>
          </a:p>
          <a:p>
            <a:r>
              <a:rPr lang="nl-NL" dirty="0"/>
              <a:t>van de mannen. </a:t>
            </a:r>
          </a:p>
          <a:p>
            <a:r>
              <a:rPr lang="nl-NL" dirty="0"/>
              <a:t>Wanneer orale en anale seks tegen de wil worden meegerekend, heeft 15% van de vrouwen en 3% van de mannen dit meegemaakt. </a:t>
            </a:r>
          </a:p>
          <a:p>
            <a:endParaRPr lang="nl-NL" dirty="0"/>
          </a:p>
          <a:p>
            <a:r>
              <a:rPr lang="nl-NL" dirty="0"/>
              <a:t>Vaak worden pressiemethodes gebruikt om slachtoffers zo ver te krijgen.</a:t>
            </a:r>
          </a:p>
          <a:p>
            <a:endParaRPr lang="nl-NL" dirty="0"/>
          </a:p>
          <a:p>
            <a:r>
              <a:rPr lang="nl-NL" dirty="0"/>
              <a:t>Impact op de slachtoffers is groot.</a:t>
            </a:r>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19</a:t>
            </a:fld>
            <a:endParaRPr lang="nl-NL"/>
          </a:p>
        </p:txBody>
      </p:sp>
    </p:spTree>
    <p:extLst>
      <p:ext uri="{BB962C8B-B14F-4D97-AF65-F5344CB8AC3E}">
        <p14:creationId xmlns:p14="http://schemas.microsoft.com/office/powerpoint/2010/main" val="209609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53% van de vrouwen en 19% van de mannen heeft dit wel eens meegemaakt</a:t>
            </a:r>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20</a:t>
            </a:fld>
            <a:endParaRPr lang="nl-NL"/>
          </a:p>
        </p:txBody>
      </p:sp>
    </p:spTree>
    <p:extLst>
      <p:ext uri="{BB962C8B-B14F-4D97-AF65-F5344CB8AC3E}">
        <p14:creationId xmlns:p14="http://schemas.microsoft.com/office/powerpoint/2010/main" val="1548699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Aft>
                <a:spcPts val="0"/>
              </a:spcAft>
            </a:pPr>
            <a:r>
              <a:rPr lang="nl-NL" sz="1200" dirty="0">
                <a:effectLst/>
                <a:latin typeface="+mn-lt"/>
                <a:ea typeface="Calibri"/>
                <a:cs typeface="Times New Roman"/>
              </a:rPr>
              <a:t>'Zie ik het goed of niet?'</a:t>
            </a:r>
          </a:p>
          <a:p>
            <a:pPr>
              <a:lnSpc>
                <a:spcPct val="115000"/>
              </a:lnSpc>
              <a:spcAft>
                <a:spcPts val="0"/>
              </a:spcAft>
            </a:pPr>
            <a:r>
              <a:rPr lang="nl-NL" sz="1200" dirty="0">
                <a:effectLst/>
                <a:latin typeface="+mn-lt"/>
                <a:ea typeface="Calibri"/>
                <a:cs typeface="Times New Roman"/>
              </a:rPr>
              <a:t> </a:t>
            </a:r>
          </a:p>
          <a:p>
            <a:pPr>
              <a:lnSpc>
                <a:spcPct val="115000"/>
              </a:lnSpc>
              <a:spcAft>
                <a:spcPts val="0"/>
              </a:spcAft>
            </a:pPr>
            <a:r>
              <a:rPr lang="nl-NL" sz="1200" dirty="0">
                <a:effectLst/>
                <a:latin typeface="+mn-lt"/>
                <a:ea typeface="Calibri"/>
                <a:cs typeface="Times New Roman"/>
              </a:rPr>
              <a:t>Een korte introductie op weg naar een veilige(r) kerk In Nederland zijn ieder jaar 119.000 kinderen thuis niet veilig. </a:t>
            </a:r>
          </a:p>
          <a:p>
            <a:pPr>
              <a:lnSpc>
                <a:spcPct val="115000"/>
              </a:lnSpc>
              <a:spcAft>
                <a:spcPts val="0"/>
              </a:spcAft>
            </a:pPr>
            <a:r>
              <a:rPr lang="nl-NL" sz="1200" dirty="0">
                <a:effectLst/>
                <a:latin typeface="+mn-lt"/>
                <a:ea typeface="Calibri"/>
                <a:cs typeface="Times New Roman"/>
              </a:rPr>
              <a:t>Zij krijgen weinig aandacht en liefde, worden geslagen, misbruikt of zijn getuige van geweld.  </a:t>
            </a:r>
          </a:p>
          <a:p>
            <a:pPr>
              <a:lnSpc>
                <a:spcPct val="115000"/>
              </a:lnSpc>
              <a:spcAft>
                <a:spcPts val="0"/>
              </a:spcAft>
            </a:pPr>
            <a:endParaRPr lang="nl-NL" sz="1200" dirty="0">
              <a:effectLst/>
              <a:latin typeface="+mn-lt"/>
              <a:ea typeface="Calibri"/>
              <a:cs typeface="Times New Roman"/>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da-DK" sz="1800" dirty="0">
                <a:effectLst/>
                <a:latin typeface="Calibri" panose="020F0502020204030204" pitchFamily="34" charset="0"/>
                <a:ea typeface="Calibri" panose="020F0502020204030204" pitchFamily="34" charset="0"/>
              </a:rPr>
              <a:t>De helft van de vrouwen</a:t>
            </a:r>
            <a:r>
              <a:rPr lang="da-DK" sz="1800" spc="-30" dirty="0">
                <a:effectLst/>
                <a:latin typeface="Calibri" panose="020F0502020204030204" pitchFamily="34" charset="0"/>
                <a:ea typeface="Calibri" panose="020F0502020204030204" pitchFamily="34" charset="0"/>
              </a:rPr>
              <a:t> ooit ongewenst of grensoverschrijdend  gedrag ervaren. </a:t>
            </a:r>
            <a:r>
              <a:rPr lang="da-DK" sz="1800" spc="-15" dirty="0">
                <a:effectLst/>
                <a:latin typeface="Calibri" panose="020F0502020204030204" pitchFamily="34" charset="0"/>
                <a:ea typeface="Calibri" panose="020F0502020204030204" pitchFamily="34" charset="0"/>
              </a:rPr>
              <a:t> 22 procent was minstens één keer slachtoffer van seksueel geweld.</a:t>
            </a:r>
            <a:endParaRPr lang="da-DK" sz="1800" dirty="0">
              <a:effectLst/>
              <a:latin typeface="Calibri" panose="020F0502020204030204" pitchFamily="34" charset="0"/>
              <a:ea typeface="Calibri" panose="020F0502020204030204" pitchFamily="34" charset="0"/>
            </a:endParaRPr>
          </a:p>
          <a:p>
            <a:pPr>
              <a:lnSpc>
                <a:spcPct val="115000"/>
              </a:lnSpc>
              <a:spcAft>
                <a:spcPts val="0"/>
              </a:spcAft>
            </a:pPr>
            <a:endParaRPr lang="nl-NL" sz="1200" dirty="0">
              <a:effectLst/>
              <a:latin typeface="+mn-lt"/>
              <a:ea typeface="Calibri"/>
              <a:cs typeface="Times New Roman"/>
            </a:endParaRPr>
          </a:p>
          <a:p>
            <a:pPr>
              <a:lnSpc>
                <a:spcPct val="115000"/>
              </a:lnSpc>
              <a:spcAft>
                <a:spcPts val="0"/>
              </a:spcAft>
            </a:pPr>
            <a:endParaRPr lang="nl-NL" sz="1200" dirty="0">
              <a:effectLst/>
              <a:latin typeface="+mn-lt"/>
              <a:ea typeface="Calibri"/>
              <a:cs typeface="Times New Roman"/>
            </a:endParaRPr>
          </a:p>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A7C6E575-FB24-4DC3-81E4-949D3031737A}" type="slidenum">
              <a:rPr lang="nl-NL" smtClean="0"/>
              <a:t>2</a:t>
            </a:fld>
            <a:endParaRPr lang="nl-NL"/>
          </a:p>
        </p:txBody>
      </p:sp>
    </p:spTree>
    <p:extLst>
      <p:ext uri="{BB962C8B-B14F-4D97-AF65-F5344CB8AC3E}">
        <p14:creationId xmlns:p14="http://schemas.microsoft.com/office/powerpoint/2010/main" val="2955824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smtClean="0"/>
          </a:p>
          <a:p>
            <a:endParaRPr lang="en-US" dirty="0" smtClean="0"/>
          </a:p>
          <a:p>
            <a:r>
              <a:rPr lang="en-US" dirty="0" err="1" smtClean="0"/>
              <a:t>Komt</a:t>
            </a:r>
            <a:r>
              <a:rPr lang="en-US" baseline="0" dirty="0" smtClean="0"/>
              <a:t> het </a:t>
            </a:r>
            <a:r>
              <a:rPr lang="en-US" baseline="0" dirty="0" err="1" smtClean="0"/>
              <a:t>voor</a:t>
            </a:r>
            <a:r>
              <a:rPr lang="en-US" baseline="0" dirty="0" smtClean="0"/>
              <a:t> in de </a:t>
            </a:r>
            <a:r>
              <a:rPr lang="en-US" baseline="0" dirty="0" err="1" smtClean="0"/>
              <a:t>kerk</a:t>
            </a:r>
            <a:r>
              <a:rPr lang="en-US" baseline="0" dirty="0" smtClean="0"/>
              <a:t>?</a:t>
            </a:r>
          </a:p>
          <a:p>
            <a:r>
              <a:rPr lang="en-US" baseline="0" dirty="0" err="1" smtClean="0"/>
              <a:t>Vaker</a:t>
            </a:r>
            <a:r>
              <a:rPr lang="en-US" baseline="0" dirty="0" smtClean="0"/>
              <a:t> ? Minder </a:t>
            </a:r>
            <a:r>
              <a:rPr lang="en-US" baseline="0" dirty="0" err="1" smtClean="0"/>
              <a:t>vaak</a:t>
            </a:r>
            <a:r>
              <a:rPr lang="en-US" baseline="0" dirty="0" smtClean="0"/>
              <a:t>?</a:t>
            </a:r>
            <a:endParaRPr lang="en-US"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21</a:t>
            </a:fld>
            <a:endParaRPr lang="nl-NL"/>
          </a:p>
        </p:txBody>
      </p:sp>
    </p:spTree>
    <p:extLst>
      <p:ext uri="{BB962C8B-B14F-4D97-AF65-F5344CB8AC3E}">
        <p14:creationId xmlns:p14="http://schemas.microsoft.com/office/powerpoint/2010/main" val="2432136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In de VS is </a:t>
            </a:r>
            <a:r>
              <a:rPr lang="en-US" dirty="0" err="1"/>
              <a:t>onderzocht</a:t>
            </a:r>
            <a:r>
              <a:rPr lang="en-US" dirty="0"/>
              <a:t> </a:t>
            </a:r>
            <a:r>
              <a:rPr lang="en-US" dirty="0" err="1"/>
              <a:t>dat</a:t>
            </a:r>
            <a:r>
              <a:rPr lang="en-US" dirty="0"/>
              <a:t> er net </a:t>
            </a:r>
            <a:r>
              <a:rPr lang="en-US" dirty="0" err="1"/>
              <a:t>zoveel</a:t>
            </a:r>
            <a:r>
              <a:rPr lang="en-US" dirty="0"/>
              <a:t> </a:t>
            </a:r>
            <a:r>
              <a:rPr lang="en-US" dirty="0" err="1"/>
              <a:t>sprake</a:t>
            </a:r>
            <a:r>
              <a:rPr lang="en-US" dirty="0"/>
              <a:t> is </a:t>
            </a:r>
            <a:r>
              <a:rPr lang="nl-NL" dirty="0"/>
              <a:t>van huiselijk geweld in de kerk als in de algemene bevolking </a:t>
            </a:r>
          </a:p>
          <a:p>
            <a:r>
              <a:rPr lang="nl-NL" dirty="0"/>
              <a:t>65% van de mensen had controlerend of vernederend gedrag ervaren door hun intieme partner, </a:t>
            </a:r>
          </a:p>
          <a:p>
            <a:r>
              <a:rPr lang="nl-NL" dirty="0"/>
              <a:t>46 % had geweld in de relatie meegemaakt </a:t>
            </a:r>
          </a:p>
          <a:p>
            <a:r>
              <a:rPr lang="nl-NL" dirty="0"/>
              <a:t>29 % was seksueel slachtoffer geworden </a:t>
            </a:r>
          </a:p>
          <a:p>
            <a:r>
              <a:rPr lang="nl-NL" dirty="0"/>
              <a:t>10 % had ernstig fysiek misbruik doorstaan. 
</a:t>
            </a:r>
          </a:p>
          <a:p>
            <a:endParaRPr lang="nl-NL" dirty="0"/>
          </a:p>
          <a:p>
            <a:endParaRPr lang="nl-NL" dirty="0"/>
          </a:p>
          <a:p>
            <a:r>
              <a:rPr lang="en-US" dirty="0"/>
              <a:t>Rates of domestic violence in the study were nearly equal to the general population of the United States. Sixty-five percent of individuals had experienced controlling or demeaning behavior by an intimate partner, 46 percent had seen common couple violence, 29 percent had been sexually victimized, and 10 percent had endured severe physical abuse. </a:t>
            </a:r>
          </a:p>
          <a:p>
            <a:r>
              <a:rPr lang="en-US" dirty="0"/>
              <a:t>The second study also looked at why abuse rates were not higher, as theory had originally suggested.2 Those higher predictions centered around “belief-based barriers”—teachings such as the sanctity of marriage and submissive gender roles—that could contribute to violence. These belief-barriers appeared for some of the women in the study, but so did a competing phenomenon, as some reported how the church had helped them through their trauma and helped them get assistance. For some women, religion contributed to their entrapment, but for others it helped them survive.</a:t>
            </a:r>
          </a:p>
          <a:p>
            <a:endParaRPr lang="en-US"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22</a:t>
            </a:fld>
            <a:endParaRPr lang="nl-NL"/>
          </a:p>
        </p:txBody>
      </p:sp>
    </p:spTree>
    <p:extLst>
      <p:ext uri="{BB962C8B-B14F-4D97-AF65-F5344CB8AC3E}">
        <p14:creationId xmlns:p14="http://schemas.microsoft.com/office/powerpoint/2010/main" val="1015603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tweede studie werd ook gekeken naar de reden waarom de misbruikpercentages niet hoger waren dan buiten de kerk (dat was nl. een veronderstelling  </a:t>
            </a:r>
            <a:r>
              <a:rPr lang="nl-NL" dirty="0" err="1"/>
              <a:t>ivm</a:t>
            </a:r>
            <a:r>
              <a:rPr lang="nl-NL" dirty="0"/>
              <a:t> "op geloof gebaseerde overtuigingen“. zoals  : </a:t>
            </a:r>
          </a:p>
          <a:p>
            <a:pPr marL="171450" indent="-171450">
              <a:buFontTx/>
              <a:buChar char="-"/>
            </a:pPr>
            <a:r>
              <a:rPr lang="nl-NL" dirty="0"/>
              <a:t>de heiligheid van het huwelijk </a:t>
            </a:r>
          </a:p>
          <a:p>
            <a:pPr marL="171450" indent="-171450">
              <a:buFontTx/>
              <a:buChar char="-"/>
            </a:pPr>
            <a:r>
              <a:rPr lang="nl-NL" dirty="0"/>
              <a:t>de onderdanige rol van de vrouw </a:t>
            </a:r>
          </a:p>
          <a:p>
            <a:pPr marL="0" indent="0">
              <a:buFontTx/>
              <a:buNone/>
            </a:pPr>
            <a:r>
              <a:rPr lang="nl-NL" dirty="0"/>
              <a:t>Verondersteld werd dat deze geloofspunten konden bijdragen aan geweld. </a:t>
            </a:r>
          </a:p>
          <a:p>
            <a:pPr marL="0" indent="0">
              <a:buFontTx/>
              <a:buNone/>
            </a:pPr>
            <a:r>
              <a:rPr lang="nl-NL" dirty="0"/>
              <a:t>Voor sommige vrouwen waren deze overtuigingen bijdragend aan het ervaren en accepteren van geweld.</a:t>
            </a:r>
          </a:p>
          <a:p>
            <a:pPr marL="0" indent="0">
              <a:buFontTx/>
              <a:buNone/>
            </a:pPr>
            <a:r>
              <a:rPr lang="nl-NL" dirty="0"/>
              <a:t>Er waren echter ook vrouwen die meldden hoe de kerk hen door hun trauma had geholpen en hen had geholpen hulp te krijgen. </a:t>
            </a:r>
          </a:p>
          <a:p>
            <a:pPr marL="0" indent="0">
              <a:buFontTx/>
              <a:buNone/>
            </a:pPr>
            <a:r>
              <a:rPr lang="nl-NL" dirty="0"/>
              <a:t>Conclusie: </a:t>
            </a:r>
          </a:p>
          <a:p>
            <a:pPr marL="0" indent="0">
              <a:buFontTx/>
              <a:buNone/>
            </a:pPr>
            <a:r>
              <a:rPr lang="nl-NL" dirty="0"/>
              <a:t>Voor sommige vrouwen droeg religie bij aan hun beknelling, maar voor anderen hielp het hen te overleven.
</a:t>
            </a:r>
          </a:p>
          <a:p>
            <a:r>
              <a:rPr lang="en-US" dirty="0" err="1"/>
              <a:t>Ef</a:t>
            </a:r>
            <a:r>
              <a:rPr lang="en-US" dirty="0"/>
              <a:t> 5 </a:t>
            </a:r>
            <a:r>
              <a:rPr lang="en-US" dirty="0" err="1"/>
              <a:t>staat</a:t>
            </a:r>
            <a:r>
              <a:rPr lang="en-US" dirty="0"/>
              <a:t> </a:t>
            </a:r>
            <a:r>
              <a:rPr lang="en-US" dirty="0" err="1"/>
              <a:t>echter</a:t>
            </a:r>
            <a:r>
              <a:rPr lang="en-US" dirty="0"/>
              <a:t> in </a:t>
            </a:r>
            <a:r>
              <a:rPr lang="en-US" dirty="0" err="1"/>
              <a:t>een</a:t>
            </a:r>
            <a:r>
              <a:rPr lang="en-US" dirty="0"/>
              <a:t> context…!!!!</a:t>
            </a:r>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23</a:t>
            </a:fld>
            <a:endParaRPr lang="nl-NL"/>
          </a:p>
        </p:txBody>
      </p:sp>
    </p:spTree>
    <p:extLst>
      <p:ext uri="{BB962C8B-B14F-4D97-AF65-F5344CB8AC3E}">
        <p14:creationId xmlns:p14="http://schemas.microsoft.com/office/powerpoint/2010/main" val="528387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Man is het </a:t>
            </a:r>
            <a:r>
              <a:rPr lang="en-US" dirty="0" err="1"/>
              <a:t>hoofd</a:t>
            </a:r>
            <a:r>
              <a:rPr lang="en-US" dirty="0"/>
              <a:t> van het </a:t>
            </a:r>
            <a:r>
              <a:rPr lang="en-US" dirty="0" err="1"/>
              <a:t>gezin</a:t>
            </a:r>
            <a:endParaRPr lang="en-US" dirty="0"/>
          </a:p>
          <a:p>
            <a:endParaRPr lang="en-US" dirty="0"/>
          </a:p>
          <a:p>
            <a:r>
              <a:rPr lang="en-US" dirty="0" err="1"/>
              <a:t>Helaas</a:t>
            </a:r>
            <a:r>
              <a:rPr lang="en-US" dirty="0"/>
              <a:t> is het zo </a:t>
            </a:r>
            <a:r>
              <a:rPr lang="en-US" dirty="0" err="1"/>
              <a:t>dat</a:t>
            </a:r>
            <a:r>
              <a:rPr lang="en-US" dirty="0"/>
              <a:t>:  lees </a:t>
            </a:r>
            <a:r>
              <a:rPr lang="en-US" dirty="0" err="1"/>
              <a:t>dia</a:t>
            </a:r>
            <a:endParaRPr lang="en-US" dirty="0"/>
          </a:p>
          <a:p>
            <a:endParaRPr lang="en-US" dirty="0"/>
          </a:p>
          <a:p>
            <a:endParaRPr lang="en-US" dirty="0"/>
          </a:p>
          <a:p>
            <a:endParaRPr lang="en-US" dirty="0"/>
          </a:p>
          <a:p>
            <a:r>
              <a:rPr lang="en-US" dirty="0"/>
              <a:t>Patriarchy which give husbands the greatest levels of power and authority are most likely to stimulate domestic violence</a:t>
            </a:r>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24</a:t>
            </a:fld>
            <a:endParaRPr lang="nl-NL"/>
          </a:p>
        </p:txBody>
      </p:sp>
    </p:spTree>
    <p:extLst>
      <p:ext uri="{BB962C8B-B14F-4D97-AF65-F5344CB8AC3E}">
        <p14:creationId xmlns:p14="http://schemas.microsoft.com/office/powerpoint/2010/main" val="191847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pPr marL="0" indent="0">
              <a:buFontTx/>
              <a:buNone/>
            </a:pPr>
            <a:r>
              <a:rPr lang="nl-NL" dirty="0"/>
              <a:t>Onderzoek bij 1500 Adventisten in 5 staten in de VS: </a:t>
            </a:r>
          </a:p>
          <a:p>
            <a:pPr marL="0" indent="0">
              <a:buFontTx/>
              <a:buNone/>
            </a:pPr>
            <a:r>
              <a:rPr lang="nl-NL" dirty="0"/>
              <a:t>65% gaf aan dat zij tenminste een keer in hun leven controlerend en vernederend gedrag van hun partner hebben ervaren </a:t>
            </a:r>
          </a:p>
          <a:p>
            <a:pPr marL="0" indent="0">
              <a:buFontTx/>
              <a:buNone/>
            </a:pPr>
            <a:r>
              <a:rPr lang="nl-NL" dirty="0"/>
              <a:t>46% geweld in de relatie</a:t>
            </a:r>
          </a:p>
          <a:p>
            <a:pPr marL="0" indent="0">
              <a:buFontTx/>
              <a:buNone/>
            </a:pPr>
            <a:r>
              <a:rPr lang="nl-NL" dirty="0"/>
              <a:t>29% seksueel geweld </a:t>
            </a:r>
          </a:p>
          <a:p>
            <a:pPr marL="0" indent="0">
              <a:buFontTx/>
              <a:buNone/>
            </a:pPr>
            <a:r>
              <a:rPr lang="nl-NL" dirty="0"/>
              <a:t>10% ernstig fysiek geweld </a:t>
            </a:r>
          </a:p>
          <a:p>
            <a:pPr marL="0" indent="0">
              <a:buFontTx/>
              <a:buNone/>
            </a:pPr>
            <a:endParaRPr lang="nl-NL" dirty="0"/>
          </a:p>
          <a:p>
            <a:pPr marL="0" indent="0">
              <a:buFontTx/>
              <a:buNone/>
            </a:pPr>
            <a:endParaRPr lang="nl-NL" dirty="0"/>
          </a:p>
          <a:p>
            <a:endParaRPr lang="nl-NL" dirty="0"/>
          </a:p>
          <a:p>
            <a:endParaRPr lang="en-US" dirty="0"/>
          </a:p>
          <a:p>
            <a:r>
              <a:rPr lang="en-US" dirty="0" err="1"/>
              <a:t>Studie</a:t>
            </a:r>
            <a:r>
              <a:rPr lang="en-US" dirty="0"/>
              <a:t> van </a:t>
            </a:r>
            <a:r>
              <a:rPr lang="en-US" dirty="0" err="1"/>
              <a:t>Drumm</a:t>
            </a:r>
            <a:r>
              <a:rPr lang="en-US" dirty="0"/>
              <a:t> et al. Soc. Work and Christianity, 2006 </a:t>
            </a:r>
            <a:r>
              <a:rPr lang="en-US" dirty="0" err="1"/>
              <a:t>studie</a:t>
            </a:r>
            <a:r>
              <a:rPr lang="en-US" dirty="0"/>
              <a:t> </a:t>
            </a:r>
            <a:r>
              <a:rPr lang="en-US" dirty="0" err="1"/>
              <a:t>onder</a:t>
            </a:r>
            <a:r>
              <a:rPr lang="en-US" dirty="0"/>
              <a:t> </a:t>
            </a:r>
            <a:r>
              <a:rPr lang="en-US" dirty="0" err="1"/>
              <a:t>bij</a:t>
            </a:r>
            <a:r>
              <a:rPr lang="en-US" dirty="0"/>
              <a:t> 1500 </a:t>
            </a:r>
            <a:r>
              <a:rPr lang="en-US" dirty="0" err="1"/>
              <a:t>Adventisten</a:t>
            </a:r>
            <a:r>
              <a:rPr lang="en-US" dirty="0"/>
              <a:t> in 5 </a:t>
            </a:r>
            <a:r>
              <a:rPr lang="en-US" dirty="0" err="1"/>
              <a:t>staten</a:t>
            </a:r>
            <a:r>
              <a:rPr lang="en-US" dirty="0"/>
              <a:t> in de VS: 65% </a:t>
            </a:r>
            <a:r>
              <a:rPr lang="en-US" dirty="0" err="1"/>
              <a:t>gaf</a:t>
            </a:r>
            <a:r>
              <a:rPr lang="en-US" dirty="0"/>
              <a:t> </a:t>
            </a:r>
            <a:r>
              <a:rPr lang="en-US" dirty="0" err="1"/>
              <a:t>aan</a:t>
            </a:r>
            <a:r>
              <a:rPr lang="en-US" dirty="0"/>
              <a:t> </a:t>
            </a:r>
            <a:r>
              <a:rPr lang="en-US" dirty="0" err="1"/>
              <a:t>dat</a:t>
            </a:r>
            <a:r>
              <a:rPr lang="en-US" dirty="0"/>
              <a:t> </a:t>
            </a:r>
            <a:r>
              <a:rPr lang="en-US" dirty="0" err="1"/>
              <a:t>zij</a:t>
            </a:r>
            <a:r>
              <a:rPr lang="en-US" dirty="0"/>
              <a:t> experienced at least once in their life time controlling and demeaning </a:t>
            </a:r>
            <a:r>
              <a:rPr lang="en-US" dirty="0" err="1"/>
              <a:t>behaiviour</a:t>
            </a:r>
            <a:r>
              <a:rPr lang="en-US" dirty="0"/>
              <a:t> (</a:t>
            </a:r>
            <a:r>
              <a:rPr lang="en-US" dirty="0" err="1"/>
              <a:t>controlerend</a:t>
            </a:r>
            <a:r>
              <a:rPr lang="en-US" dirty="0"/>
              <a:t> en </a:t>
            </a:r>
            <a:r>
              <a:rPr lang="en-US" dirty="0" err="1"/>
              <a:t>vernederend</a:t>
            </a:r>
            <a:r>
              <a:rPr lang="en-US" dirty="0"/>
              <a:t>)</a:t>
            </a:r>
          </a:p>
          <a:p>
            <a:r>
              <a:rPr lang="en-US" dirty="0"/>
              <a:t>46% couple violence</a:t>
            </a:r>
          </a:p>
          <a:p>
            <a:r>
              <a:rPr lang="en-US" dirty="0"/>
              <a:t>29% </a:t>
            </a:r>
            <a:r>
              <a:rPr lang="en-US" dirty="0" err="1"/>
              <a:t>seksuele</a:t>
            </a:r>
            <a:r>
              <a:rPr lang="en-US" dirty="0"/>
              <a:t> violence</a:t>
            </a:r>
          </a:p>
          <a:p>
            <a:r>
              <a:rPr lang="en-US" dirty="0"/>
              <a:t>10% severe physical violence</a:t>
            </a:r>
          </a:p>
          <a:p>
            <a:endParaRPr lang="en-US" dirty="0"/>
          </a:p>
          <a:p>
            <a:endParaRPr lang="en-US"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25</a:t>
            </a:fld>
            <a:endParaRPr lang="nl-NL"/>
          </a:p>
        </p:txBody>
      </p:sp>
    </p:spTree>
    <p:extLst>
      <p:ext uri="{BB962C8B-B14F-4D97-AF65-F5344CB8AC3E}">
        <p14:creationId xmlns:p14="http://schemas.microsoft.com/office/powerpoint/2010/main" val="875233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Marijke: “Ik had mijn man verloren en was behoorlijk van slag. </a:t>
            </a:r>
          </a:p>
          <a:p>
            <a:r>
              <a:rPr lang="nl-NL" dirty="0"/>
              <a:t>Ouderling A. kwam vaak langs en ik had goede gesprekken met hem. </a:t>
            </a:r>
          </a:p>
          <a:p>
            <a:r>
              <a:rPr lang="nl-NL" dirty="0"/>
              <a:t>Maar hij werd steeds vrijpostiger. </a:t>
            </a:r>
          </a:p>
          <a:p>
            <a:r>
              <a:rPr lang="nl-NL" dirty="0"/>
              <a:t>Hij kwam op onverwachte momenten, liep binnen door de achterdeur en omarmde me bij het afscheid. </a:t>
            </a:r>
          </a:p>
          <a:p>
            <a:r>
              <a:rPr lang="nl-NL" dirty="0"/>
              <a:t>Ik vond het raar maar ook wel fijn. Bovendien, hij is getrouwd. </a:t>
            </a:r>
          </a:p>
          <a:p>
            <a:r>
              <a:rPr lang="nl-NL" dirty="0"/>
              <a:t>Vorige week kwam hij weer onaangekondigd en begon me te zoenen en aan me te zitten. Ik wist niet wat me overkwam. </a:t>
            </a:r>
          </a:p>
          <a:p>
            <a:r>
              <a:rPr lang="nl-NL" dirty="0"/>
              <a:t>Kwam het door mij, heb ik een verwachting gewekt? </a:t>
            </a:r>
          </a:p>
          <a:p>
            <a:r>
              <a:rPr lang="nl-NL" dirty="0"/>
              <a:t>Ik schaamde me dood en durfde niet meer naar de kerk te gaan. Dat zat me toch niet lekker. </a:t>
            </a:r>
          </a:p>
          <a:p>
            <a:r>
              <a:rPr lang="nl-NL" dirty="0"/>
              <a:t>Op een dag heb ik al mijn moed bij elkaar geraapt en heb een afspraak met de predikant gemaakt. Hortend en stotend deelde ik iets van mijn verhaal. De predikant luisterde. </a:t>
            </a:r>
          </a:p>
          <a:p>
            <a:r>
              <a:rPr lang="nl-NL" dirty="0"/>
              <a:t>Vervolgens zei hij dat ik er zelf ook wel een aandeel in had. Dat ik hem niet heb tegengehouden. </a:t>
            </a:r>
          </a:p>
          <a:p>
            <a:r>
              <a:rPr lang="nl-NL" dirty="0"/>
              <a:t>De predikant snapte er niks van: het is zo’n goede ouderling, die weet echt wel wat hij wel en niet kan doen. </a:t>
            </a:r>
          </a:p>
          <a:p>
            <a:r>
              <a:rPr lang="nl-NL" dirty="0"/>
              <a:t>Hij vond dat de ouderling en ik het samen moesten oplossen. </a:t>
            </a:r>
          </a:p>
          <a:p>
            <a:r>
              <a:rPr lang="nl-NL" dirty="0"/>
              <a:t>Toen ik buiten stond was ik bang en in de war. Ik wist het allemaal niet meer. Ik ga nooit meer naar de kerk!” (Bron: Esther Veerman estherveerman.wordpress.com)</a:t>
            </a:r>
          </a:p>
          <a:p>
            <a:endParaRPr lang="nl-NL" dirty="0"/>
          </a:p>
          <a:p>
            <a:r>
              <a:rPr lang="nl-NL" dirty="0"/>
              <a:t>Vind je dat Marijke onder druk is gezet?</a:t>
            </a:r>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26</a:t>
            </a:fld>
            <a:endParaRPr lang="nl-NL"/>
          </a:p>
        </p:txBody>
      </p:sp>
    </p:spTree>
    <p:extLst>
      <p:ext uri="{BB962C8B-B14F-4D97-AF65-F5344CB8AC3E}">
        <p14:creationId xmlns:p14="http://schemas.microsoft.com/office/powerpoint/2010/main" val="3877946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stellen aan publiek?</a:t>
            </a:r>
          </a:p>
          <a:p>
            <a:endParaRPr lang="nl-NL" dirty="0"/>
          </a:p>
          <a:p>
            <a:endParaRPr lang="nl-NL" dirty="0"/>
          </a:p>
          <a:p>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27</a:t>
            </a:fld>
            <a:endParaRPr lang="nl-NL"/>
          </a:p>
        </p:txBody>
      </p:sp>
    </p:spTree>
    <p:extLst>
      <p:ext uri="{BB962C8B-B14F-4D97-AF65-F5344CB8AC3E}">
        <p14:creationId xmlns:p14="http://schemas.microsoft.com/office/powerpoint/2010/main" val="3795445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meeste personen zijn door de ander met woorden onder druk gezet. </a:t>
            </a:r>
          </a:p>
          <a:p>
            <a:endParaRPr lang="nl-NL" dirty="0"/>
          </a:p>
          <a:p>
            <a:r>
              <a:rPr lang="nl-NL" dirty="0"/>
              <a:t>boos worden </a:t>
            </a:r>
          </a:p>
          <a:p>
            <a:r>
              <a:rPr lang="nl-NL" dirty="0"/>
              <a:t>Geweld gebruiken  (1: 7 mannen en 1 : 4 vrouwen) </a:t>
            </a:r>
          </a:p>
          <a:p>
            <a:r>
              <a:rPr lang="nl-NL" dirty="0"/>
              <a:t>Blijven aandringen Blijven doorgaan, chantage of medelijden opwekte. (kwart van zowel mannen als vrouwen)</a:t>
            </a:r>
          </a:p>
          <a:p>
            <a:r>
              <a:rPr lang="nl-NL" dirty="0" err="1" smtClean="0"/>
              <a:t>grooming</a:t>
            </a:r>
            <a:endParaRPr lang="nl-NL" dirty="0"/>
          </a:p>
          <a:p>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28</a:t>
            </a:fld>
            <a:endParaRPr lang="nl-NL"/>
          </a:p>
        </p:txBody>
      </p:sp>
    </p:spTree>
    <p:extLst>
      <p:ext uri="{BB962C8B-B14F-4D97-AF65-F5344CB8AC3E}">
        <p14:creationId xmlns:p14="http://schemas.microsoft.com/office/powerpoint/2010/main" val="3390084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Verwerking: bal gooien en deelnemers</a:t>
            </a:r>
            <a:r>
              <a:rPr lang="nl-NL" baseline="0" dirty="0"/>
              <a:t> gooien het naar elkaar toe…</a:t>
            </a:r>
            <a:r>
              <a:rPr lang="nl-NL" dirty="0"/>
              <a:t> </a:t>
            </a:r>
          </a:p>
          <a:p>
            <a:r>
              <a:rPr lang="nl-NL" dirty="0"/>
              <a:t>	welke signalen heb</a:t>
            </a:r>
            <a:r>
              <a:rPr lang="nl-NL" baseline="0" dirty="0"/>
              <a:t> je ooit gezien bij een volwassene? </a:t>
            </a:r>
          </a:p>
          <a:p>
            <a:r>
              <a:rPr lang="nl-NL" baseline="0" dirty="0"/>
              <a:t>	bij welke signalen kan er iets aan de hand zijn?</a:t>
            </a:r>
          </a:p>
          <a:p>
            <a:endParaRPr lang="nl-NL" baseline="0" dirty="0"/>
          </a:p>
          <a:p>
            <a:r>
              <a:rPr lang="nl-NL" baseline="0" dirty="0"/>
              <a:t>Opschrijven!</a:t>
            </a:r>
          </a:p>
          <a:p>
            <a:endParaRPr lang="nl-NL" baseline="0" dirty="0"/>
          </a:p>
          <a:p>
            <a:r>
              <a:rPr lang="nl-NL" baseline="0" dirty="0"/>
              <a:t>Volwassenen (vrouwen en zeker mannen) schamen zich en zullen niet gauw vertellen dat er iets aan de hand is</a:t>
            </a:r>
          </a:p>
          <a:p>
            <a:endParaRPr lang="nl-NL" baseline="0" dirty="0"/>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A7C6E575-FB24-4DC3-81E4-949D3031737A}" type="slidenum">
              <a:rPr lang="nl-NL" smtClean="0"/>
              <a:t>30</a:t>
            </a:fld>
            <a:endParaRPr lang="nl-NL"/>
          </a:p>
        </p:txBody>
      </p:sp>
    </p:spTree>
    <p:extLst>
      <p:ext uri="{BB962C8B-B14F-4D97-AF65-F5344CB8AC3E}">
        <p14:creationId xmlns:p14="http://schemas.microsoft.com/office/powerpoint/2010/main" val="3249739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pPr algn="l">
              <a:buFont typeface="Arial" panose="020B0604020202020204" pitchFamily="34" charset="0"/>
              <a:buChar char="•"/>
            </a:pPr>
            <a:r>
              <a:rPr lang="nl-NL" b="0" i="0" dirty="0">
                <a:solidFill>
                  <a:srgbClr val="3E3E3E"/>
                </a:solidFill>
                <a:effectLst/>
                <a:latin typeface="Circular-Book"/>
              </a:rPr>
              <a:t>moeheid</a:t>
            </a:r>
          </a:p>
          <a:p>
            <a:pPr algn="l">
              <a:buFont typeface="Arial" panose="020B0604020202020204" pitchFamily="34" charset="0"/>
              <a:buChar char="•"/>
            </a:pPr>
            <a:r>
              <a:rPr lang="nl-NL" b="0" i="0" dirty="0">
                <a:solidFill>
                  <a:srgbClr val="3E3E3E"/>
                </a:solidFill>
                <a:effectLst/>
                <a:latin typeface="Circular-Book"/>
              </a:rPr>
              <a:t>onrustig slapen</a:t>
            </a:r>
          </a:p>
          <a:p>
            <a:pPr algn="l">
              <a:buFont typeface="Arial" panose="020B0604020202020204" pitchFamily="34" charset="0"/>
              <a:buChar char="•"/>
            </a:pPr>
            <a:r>
              <a:rPr lang="nl-NL" b="0" i="0" dirty="0">
                <a:solidFill>
                  <a:srgbClr val="3E3E3E"/>
                </a:solidFill>
                <a:effectLst/>
                <a:latin typeface="Circular-Book"/>
              </a:rPr>
              <a:t>prikkelbaar zijn (snel boos of geïrriteerd)</a:t>
            </a:r>
          </a:p>
          <a:p>
            <a:pPr algn="l">
              <a:buFont typeface="Arial" panose="020B0604020202020204" pitchFamily="34" charset="0"/>
              <a:buChar char="•"/>
            </a:pPr>
            <a:r>
              <a:rPr lang="nl-NL" b="0" i="0" dirty="0">
                <a:solidFill>
                  <a:srgbClr val="3E3E3E"/>
                </a:solidFill>
                <a:effectLst/>
                <a:latin typeface="Circular-Book"/>
              </a:rPr>
              <a:t>niet tegen drukte of lawaai kunnen</a:t>
            </a:r>
          </a:p>
          <a:p>
            <a:pPr algn="l">
              <a:buFont typeface="Arial" panose="020B0604020202020204" pitchFamily="34" charset="0"/>
              <a:buChar char="•"/>
            </a:pPr>
            <a:r>
              <a:rPr lang="nl-NL" b="0" i="0" dirty="0">
                <a:solidFill>
                  <a:srgbClr val="3E3E3E"/>
                </a:solidFill>
                <a:effectLst/>
                <a:latin typeface="Circular-Book"/>
              </a:rPr>
              <a:t>gemakkelijk huilen</a:t>
            </a:r>
          </a:p>
          <a:p>
            <a:pPr algn="l">
              <a:buFont typeface="Arial" panose="020B0604020202020204" pitchFamily="34" charset="0"/>
              <a:buChar char="•"/>
            </a:pPr>
            <a:r>
              <a:rPr lang="nl-NL" b="0" i="0" dirty="0">
                <a:solidFill>
                  <a:srgbClr val="3E3E3E"/>
                </a:solidFill>
                <a:effectLst/>
                <a:latin typeface="Circular-Book"/>
              </a:rPr>
              <a:t>piekeren</a:t>
            </a:r>
          </a:p>
          <a:p>
            <a:pPr algn="l">
              <a:buFont typeface="Arial" panose="020B0604020202020204" pitchFamily="34" charset="0"/>
              <a:buChar char="•"/>
            </a:pPr>
            <a:r>
              <a:rPr lang="nl-NL" b="0" i="0" dirty="0">
                <a:solidFill>
                  <a:srgbClr val="3E3E3E"/>
                </a:solidFill>
                <a:effectLst/>
                <a:latin typeface="Circular-Book"/>
              </a:rPr>
              <a:t>een gejaagd gevoel</a:t>
            </a:r>
          </a:p>
          <a:p>
            <a:pPr algn="l">
              <a:buFont typeface="Arial" panose="020B0604020202020204" pitchFamily="34" charset="0"/>
              <a:buChar char="•"/>
            </a:pPr>
            <a:r>
              <a:rPr lang="nl-NL" b="0" i="0" dirty="0">
                <a:solidFill>
                  <a:srgbClr val="3E3E3E"/>
                </a:solidFill>
                <a:effectLst/>
                <a:latin typeface="Circular-Book"/>
              </a:rPr>
              <a:t>moeite uw aandacht erbij te houden (concentreren) en/of dingen te onthouden (geheugen)</a:t>
            </a:r>
          </a:p>
          <a:p>
            <a:pPr algn="l"/>
            <a:r>
              <a:rPr lang="nl-NL" b="0" i="0" dirty="0">
                <a:solidFill>
                  <a:srgbClr val="3E3E3E"/>
                </a:solidFill>
                <a:effectLst/>
                <a:latin typeface="Circular-Book"/>
              </a:rPr>
              <a:t>2) U heeft het gevoel dat u de vele problemen in uw leven niet meer aankunt. U voelt zich machteloos, alsof u geen grip meer heeft op uw situatie. Alsof u de controle over uw leven verliest.</a:t>
            </a:r>
          </a:p>
          <a:p>
            <a:pPr algn="l"/>
            <a:r>
              <a:rPr lang="nl-NL" b="0" i="0" dirty="0">
                <a:solidFill>
                  <a:srgbClr val="3E3E3E"/>
                </a:solidFill>
                <a:effectLst/>
                <a:latin typeface="Circular-Book"/>
              </a:rPr>
              <a:t>3) Het lukt u niet meer om uw dagelijkse bezigheden goed te blijven doen. Bijvoorbeeld op uw werk, thuis, in uw contacten of in het verkeer.</a:t>
            </a:r>
          </a:p>
          <a:p>
            <a:pPr algn="l"/>
            <a:r>
              <a:rPr lang="nl-NL" b="0" i="0" dirty="0">
                <a:solidFill>
                  <a:srgbClr val="3E3E3E"/>
                </a:solidFill>
                <a:effectLst/>
                <a:latin typeface="Circular-Black"/>
              </a:rPr>
              <a:t>Andere klachten?</a:t>
            </a:r>
            <a:endParaRPr lang="nl-NL" b="0" i="0" dirty="0">
              <a:solidFill>
                <a:srgbClr val="3E3E3E"/>
              </a:solidFill>
              <a:effectLst/>
              <a:latin typeface="Circular-Book"/>
            </a:endParaRPr>
          </a:p>
          <a:p>
            <a:pPr algn="l"/>
            <a:r>
              <a:rPr lang="nl-NL" b="0" i="0" dirty="0">
                <a:solidFill>
                  <a:srgbClr val="3E3E3E"/>
                </a:solidFill>
                <a:effectLst/>
                <a:latin typeface="Circular-Book"/>
              </a:rPr>
              <a:t>Iemand die overspannen is kan, als reactie daarop, soms ook lichamelijke klachten krijgen, zoals</a:t>
            </a:r>
          </a:p>
          <a:p>
            <a:pPr algn="l">
              <a:buFont typeface="Arial" panose="020B0604020202020204" pitchFamily="34" charset="0"/>
              <a:buChar char="•"/>
            </a:pPr>
            <a:r>
              <a:rPr lang="nl-NL" b="0" i="0" dirty="0">
                <a:solidFill>
                  <a:srgbClr val="3E3E3E"/>
                </a:solidFill>
                <a:effectLst/>
                <a:latin typeface="Circular-Book"/>
              </a:rPr>
              <a:t>lichamelijke moeheid (elke stap is teveel)</a:t>
            </a:r>
          </a:p>
          <a:p>
            <a:pPr algn="l">
              <a:buFont typeface="Arial" panose="020B0604020202020204" pitchFamily="34" charset="0"/>
              <a:buChar char="•"/>
            </a:pPr>
            <a:r>
              <a:rPr lang="nl-NL" b="0" i="0" dirty="0">
                <a:solidFill>
                  <a:srgbClr val="3E3E3E"/>
                </a:solidFill>
                <a:effectLst/>
                <a:latin typeface="Circular-Book"/>
              </a:rPr>
              <a:t>hoofdpijn</a:t>
            </a:r>
          </a:p>
          <a:p>
            <a:pPr algn="l">
              <a:buFont typeface="Arial" panose="020B0604020202020204" pitchFamily="34" charset="0"/>
              <a:buChar char="•"/>
            </a:pPr>
            <a:r>
              <a:rPr lang="nl-NL" b="0" i="0" dirty="0">
                <a:solidFill>
                  <a:srgbClr val="3E3E3E"/>
                </a:solidFill>
                <a:effectLst/>
                <a:latin typeface="Circular-Book"/>
              </a:rPr>
              <a:t>duizeligheid</a:t>
            </a:r>
          </a:p>
          <a:p>
            <a:pPr algn="l">
              <a:buFont typeface="Arial" panose="020B0604020202020204" pitchFamily="34" charset="0"/>
              <a:buChar char="•"/>
            </a:pPr>
            <a:r>
              <a:rPr lang="nl-NL" b="0" i="0" dirty="0">
                <a:solidFill>
                  <a:srgbClr val="3E3E3E"/>
                </a:solidFill>
                <a:effectLst/>
                <a:latin typeface="Circular-Book"/>
              </a:rPr>
              <a:t>pijn op de borst</a:t>
            </a:r>
          </a:p>
          <a:p>
            <a:pPr algn="l">
              <a:buFont typeface="Arial" panose="020B0604020202020204" pitchFamily="34" charset="0"/>
              <a:buChar char="•"/>
            </a:pPr>
            <a:r>
              <a:rPr lang="nl-NL" b="0" i="0" dirty="0">
                <a:solidFill>
                  <a:srgbClr val="3E3E3E"/>
                </a:solidFill>
                <a:effectLst/>
                <a:latin typeface="Circular-Book"/>
              </a:rPr>
              <a:t>hartkloppingen</a:t>
            </a:r>
          </a:p>
          <a:p>
            <a:pPr algn="l">
              <a:buFont typeface="Arial" panose="020B0604020202020204" pitchFamily="34" charset="0"/>
              <a:buChar char="•"/>
            </a:pPr>
            <a:r>
              <a:rPr lang="nl-NL" b="0" i="0" dirty="0">
                <a:solidFill>
                  <a:srgbClr val="3E3E3E"/>
                </a:solidFill>
                <a:effectLst/>
                <a:latin typeface="Circular-Book"/>
              </a:rPr>
              <a:t>maagklachten of buikpijn</a:t>
            </a:r>
          </a:p>
          <a:p>
            <a:endParaRPr lang="nl-NL" dirty="0"/>
          </a:p>
          <a:p>
            <a:endParaRPr lang="nl-NL" dirty="0"/>
          </a:p>
          <a:p>
            <a:endParaRPr lang="nl-NL" dirty="0"/>
          </a:p>
          <a:p>
            <a:r>
              <a:rPr lang="nl-NL" dirty="0"/>
              <a:t>Respondenten met een seksueel probleem, negatieve jeugdervaringen en</a:t>
            </a:r>
          </a:p>
          <a:p>
            <a:r>
              <a:rPr lang="nl-NL" dirty="0"/>
              <a:t>ervaringen met </a:t>
            </a:r>
            <a:r>
              <a:rPr lang="nl-NL" dirty="0" err="1"/>
              <a:t>sexting</a:t>
            </a:r>
            <a:r>
              <a:rPr lang="nl-NL" dirty="0"/>
              <a:t> hebben vaker seksueel geweld meegemaakt. </a:t>
            </a:r>
          </a:p>
          <a:p>
            <a:endParaRPr lang="nl-NL" dirty="0"/>
          </a:p>
          <a:p>
            <a:r>
              <a:rPr lang="nl-NL" dirty="0"/>
              <a:t>Personen met een betere psychische gezondheid en een (zeer) goede algemene</a:t>
            </a:r>
          </a:p>
          <a:p>
            <a:r>
              <a:rPr lang="nl-NL" dirty="0"/>
              <a:t>gezondheid hebben minder vaak seksueel geweld ervaren. </a:t>
            </a:r>
          </a:p>
          <a:p>
            <a:endParaRPr lang="nl-NL" dirty="0"/>
          </a:p>
          <a:p>
            <a:r>
              <a:rPr lang="nl-NL" dirty="0"/>
              <a:t>Het is op basis van dit onderzoek niet altijd te zeggen of deze factoren oorzaak of gevolg zijn. </a:t>
            </a:r>
          </a:p>
          <a:p>
            <a:endParaRPr lang="nl-NL" dirty="0"/>
          </a:p>
          <a:p>
            <a:r>
              <a:rPr lang="nl-NL" dirty="0"/>
              <a:t>Iets meer dan een op de drie mannen en een op de vier vrouwen die seksueel</a:t>
            </a:r>
          </a:p>
          <a:p>
            <a:r>
              <a:rPr lang="nl-NL" dirty="0"/>
              <a:t>geweld hebben meegemaakt, heeft dit nooit aan iemand verteld</a:t>
            </a:r>
          </a:p>
          <a:p>
            <a:endParaRPr lang="nl-NL" dirty="0"/>
          </a:p>
          <a:p>
            <a:r>
              <a:rPr lang="nl-NL" dirty="0"/>
              <a:t>Het meemaken van seksueel geweld heeft bij een aanzienlijk deel van de</a:t>
            </a:r>
          </a:p>
          <a:p>
            <a:r>
              <a:rPr lang="nl-NL" dirty="0"/>
              <a:t>slachtoffers ingrijpende gevolgen. </a:t>
            </a:r>
          </a:p>
          <a:p>
            <a:r>
              <a:rPr lang="nl-NL" dirty="0"/>
              <a:t>Bijna de helft van de mannen en meer dan de helft van de vrouwen geeft aan dat ze klachten of problemen hebben als gevolg</a:t>
            </a:r>
          </a:p>
          <a:p>
            <a:r>
              <a:rPr lang="nl-NL" dirty="0"/>
              <a:t>van de ervaring met seksueel geweld. </a:t>
            </a:r>
          </a:p>
          <a:p>
            <a:r>
              <a:rPr lang="nl-NL" dirty="0"/>
              <a:t>Het gaat hierbij vooral over psychische, seksuele en relationele problemen. </a:t>
            </a:r>
          </a:p>
          <a:p>
            <a:endParaRPr lang="nl-NL" dirty="0"/>
          </a:p>
          <a:p>
            <a:r>
              <a:rPr lang="nl-NL" dirty="0"/>
              <a:t>Gezien de omvang van het probleem en de gevolgen die het voor de slachtoffers heeft, is preventie van seksueel geweld en</a:t>
            </a:r>
          </a:p>
          <a:p>
            <a:r>
              <a:rPr lang="nl-NL" dirty="0"/>
              <a:t>seksuele grensoverschrijding van het grootste belang.</a:t>
            </a:r>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31</a:t>
            </a:fld>
            <a:endParaRPr lang="nl-NL"/>
          </a:p>
        </p:txBody>
      </p:sp>
    </p:spTree>
    <p:extLst>
      <p:ext uri="{BB962C8B-B14F-4D97-AF65-F5344CB8AC3E}">
        <p14:creationId xmlns:p14="http://schemas.microsoft.com/office/powerpoint/2010/main" val="243248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Je bent diaken/ouderling in de kerk; je bent betrokken; jullie kennen de mensen/de ouders – je zet je in voor de kwetsbaren of voor kinderen. </a:t>
            </a:r>
            <a:endParaRPr lang="nl-NL" dirty="0"/>
          </a:p>
        </p:txBody>
      </p:sp>
      <p:sp>
        <p:nvSpPr>
          <p:cNvPr id="4" name="Tijdelijke aanduiding voor dianummer 3"/>
          <p:cNvSpPr>
            <a:spLocks noGrp="1"/>
          </p:cNvSpPr>
          <p:nvPr>
            <p:ph type="sldNum" sz="quarter" idx="10"/>
          </p:nvPr>
        </p:nvSpPr>
        <p:spPr/>
        <p:txBody>
          <a:bodyPr/>
          <a:lstStyle/>
          <a:p>
            <a:fld id="{A7C6E575-FB24-4DC3-81E4-949D3031737A}" type="slidenum">
              <a:rPr lang="nl-NL" smtClean="0"/>
              <a:t>3</a:t>
            </a:fld>
            <a:endParaRPr lang="nl-NL"/>
          </a:p>
        </p:txBody>
      </p:sp>
    </p:spTree>
    <p:extLst>
      <p:ext uri="{BB962C8B-B14F-4D97-AF65-F5344CB8AC3E}">
        <p14:creationId xmlns:p14="http://schemas.microsoft.com/office/powerpoint/2010/main" val="1324978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Komt niet meer naar de kerk, </a:t>
            </a:r>
          </a:p>
          <a:p>
            <a:pPr marL="171450" indent="-171450">
              <a:buFontTx/>
              <a:buChar char="-"/>
            </a:pPr>
            <a:r>
              <a:rPr lang="nl-NL" dirty="0"/>
              <a:t>Schaamte</a:t>
            </a:r>
          </a:p>
          <a:p>
            <a:pPr marL="171450" indent="-171450">
              <a:buFontTx/>
              <a:buChar char="-"/>
            </a:pPr>
            <a:r>
              <a:rPr lang="nl-NL" dirty="0"/>
              <a:t>Afstand houden?</a:t>
            </a:r>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32</a:t>
            </a:fld>
            <a:endParaRPr lang="nl-NL"/>
          </a:p>
        </p:txBody>
      </p:sp>
    </p:spTree>
    <p:extLst>
      <p:ext uri="{BB962C8B-B14F-4D97-AF65-F5344CB8AC3E}">
        <p14:creationId xmlns:p14="http://schemas.microsoft.com/office/powerpoint/2010/main" val="41103104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Je</a:t>
            </a:r>
            <a:r>
              <a:rPr lang="nl-NL" baseline="0" dirty="0" smtClean="0"/>
              <a:t> kan denken bij kinderen is het </a:t>
            </a:r>
            <a:r>
              <a:rPr lang="nl-NL" baseline="0" dirty="0" err="1" smtClean="0"/>
              <a:t>mkl</a:t>
            </a:r>
            <a:r>
              <a:rPr lang="nl-NL" baseline="0" dirty="0" smtClean="0"/>
              <a:t>, maar ik heb te maken met </a:t>
            </a:r>
            <a:r>
              <a:rPr lang="nl-NL" dirty="0" smtClean="0"/>
              <a:t>volwassen….</a:t>
            </a:r>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33</a:t>
            </a:fld>
            <a:endParaRPr lang="nl-NL"/>
          </a:p>
        </p:txBody>
      </p:sp>
    </p:spTree>
    <p:extLst>
      <p:ext uri="{BB962C8B-B14F-4D97-AF65-F5344CB8AC3E}">
        <p14:creationId xmlns:p14="http://schemas.microsoft.com/office/powerpoint/2010/main" val="2824708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Aft>
                <a:spcPts val="0"/>
              </a:spcAft>
            </a:pPr>
            <a:r>
              <a:rPr lang="nl-NL" sz="1200" dirty="0">
                <a:effectLst/>
                <a:latin typeface="+mn-lt"/>
                <a:ea typeface="Calibri"/>
                <a:cs typeface="Times New Roman"/>
              </a:rPr>
              <a:t>Ad 3. Hoe trek ik aan de bel?</a:t>
            </a:r>
          </a:p>
          <a:p>
            <a:pPr>
              <a:spcAft>
                <a:spcPts val="0"/>
              </a:spcAft>
            </a:pPr>
            <a:r>
              <a:rPr lang="nl-NL" sz="1200" dirty="0">
                <a:effectLst/>
                <a:latin typeface="+mn-lt"/>
                <a:ea typeface="Calibri"/>
                <a:cs typeface="Times New Roman"/>
              </a:rPr>
              <a:t> </a:t>
            </a:r>
          </a:p>
          <a:p>
            <a:pPr>
              <a:spcAft>
                <a:spcPts val="0"/>
              </a:spcAft>
            </a:pPr>
            <a:r>
              <a:rPr lang="nl-NL" sz="1200" dirty="0">
                <a:effectLst/>
                <a:latin typeface="+mn-lt"/>
                <a:ea typeface="Calibri"/>
                <a:cs typeface="Times New Roman"/>
              </a:rPr>
              <a:t>Je wilt niet iemand ten onrechte beschuldigen of boos maken</a:t>
            </a:r>
          </a:p>
          <a:p>
            <a:pPr>
              <a:spcAft>
                <a:spcPts val="0"/>
              </a:spcAft>
            </a:pPr>
            <a:r>
              <a:rPr lang="nl-NL" sz="1200" dirty="0">
                <a:effectLst/>
                <a:latin typeface="+mn-lt"/>
                <a:ea typeface="Calibri"/>
                <a:cs typeface="Times New Roman"/>
              </a:rPr>
              <a:t>Wat houdt jou tegen? Wat zijn jouw belemmeringen?</a:t>
            </a:r>
          </a:p>
          <a:p>
            <a:pPr>
              <a:spcAft>
                <a:spcPts val="0"/>
              </a:spcAft>
            </a:pPr>
            <a:r>
              <a:rPr lang="nl-NL" sz="1200" dirty="0">
                <a:effectLst/>
                <a:latin typeface="+mn-lt"/>
                <a:ea typeface="Calibri"/>
                <a:cs typeface="Times New Roman"/>
              </a:rPr>
              <a:t> </a:t>
            </a:r>
          </a:p>
          <a:p>
            <a:pPr>
              <a:spcAft>
                <a:spcPts val="0"/>
              </a:spcAft>
            </a:pPr>
            <a:r>
              <a:rPr lang="nl-NL" sz="1200" dirty="0">
                <a:effectLst/>
                <a:latin typeface="+mn-lt"/>
                <a:ea typeface="Calibri"/>
                <a:cs typeface="Times New Roman"/>
              </a:rPr>
              <a:t>Kijk eens in de spiegel…</a:t>
            </a:r>
          </a:p>
          <a:p>
            <a:pPr>
              <a:spcAft>
                <a:spcPts val="0"/>
              </a:spcAft>
            </a:pPr>
            <a:r>
              <a:rPr lang="nl-NL" sz="1200" dirty="0">
                <a:effectLst/>
                <a:latin typeface="+mn-lt"/>
                <a:ea typeface="Calibri"/>
                <a:cs typeface="Times New Roman"/>
              </a:rPr>
              <a:t>	</a:t>
            </a:r>
          </a:p>
          <a:p>
            <a:endParaRPr lang="nl-NL" dirty="0"/>
          </a:p>
        </p:txBody>
      </p:sp>
      <p:sp>
        <p:nvSpPr>
          <p:cNvPr id="4" name="Tijdelijke aanduiding voor dianummer 3"/>
          <p:cNvSpPr>
            <a:spLocks noGrp="1"/>
          </p:cNvSpPr>
          <p:nvPr>
            <p:ph type="sldNum" sz="quarter" idx="10"/>
          </p:nvPr>
        </p:nvSpPr>
        <p:spPr/>
        <p:txBody>
          <a:bodyPr/>
          <a:lstStyle/>
          <a:p>
            <a:fld id="{A7C6E575-FB24-4DC3-81E4-949D3031737A}" type="slidenum">
              <a:rPr lang="nl-NL" smtClean="0"/>
              <a:t>34</a:t>
            </a:fld>
            <a:endParaRPr lang="nl-NL"/>
          </a:p>
        </p:txBody>
      </p:sp>
    </p:spTree>
    <p:extLst>
      <p:ext uri="{BB962C8B-B14F-4D97-AF65-F5344CB8AC3E}">
        <p14:creationId xmlns:p14="http://schemas.microsoft.com/office/powerpoint/2010/main" val="94394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houdt jou tegen om</a:t>
            </a:r>
            <a:r>
              <a:rPr lang="nl-NL" baseline="0" dirty="0"/>
              <a:t> het te bespreken? Wat zijn jou belemmeringen?</a:t>
            </a:r>
          </a:p>
          <a:p>
            <a:r>
              <a:rPr lang="nl-NL" baseline="0" dirty="0"/>
              <a:t>Schrijf deze op de spiegel…..:</a:t>
            </a:r>
          </a:p>
          <a:p>
            <a:endParaRPr lang="nl-NL" baseline="0" dirty="0"/>
          </a:p>
          <a:p>
            <a:r>
              <a:rPr lang="nl-NL" dirty="0"/>
              <a:t>Ja,  maar iedereen is weleens ongeduldig met een kind</a:t>
            </a:r>
          </a:p>
          <a:p>
            <a:endParaRPr lang="nl-NL" dirty="0"/>
          </a:p>
          <a:p>
            <a:r>
              <a:rPr lang="nl-NL" dirty="0"/>
              <a:t>Eigen normen en waarden spelen mee. Wie ben ik?</a:t>
            </a:r>
          </a:p>
          <a:p>
            <a:endParaRPr lang="nl-NL" dirty="0"/>
          </a:p>
          <a:p>
            <a:r>
              <a:rPr lang="nl-NL" dirty="0"/>
              <a:t>Ik ben ook niet perfect</a:t>
            </a:r>
          </a:p>
          <a:p>
            <a:endParaRPr lang="nl-NL" dirty="0"/>
          </a:p>
          <a:p>
            <a:pPr>
              <a:spcAft>
                <a:spcPts val="0"/>
              </a:spcAft>
            </a:pPr>
            <a:r>
              <a:rPr lang="nl-NL" sz="1200" dirty="0">
                <a:effectLst/>
                <a:latin typeface="+mn-lt"/>
                <a:ea typeface="Calibri"/>
                <a:cs typeface="Times New Roman"/>
              </a:rPr>
              <a:t>Ruzie in de kerk</a:t>
            </a:r>
          </a:p>
          <a:p>
            <a:pPr>
              <a:spcAft>
                <a:spcPts val="0"/>
              </a:spcAft>
            </a:pPr>
            <a:endParaRPr lang="nl-NL" sz="1200" dirty="0">
              <a:effectLst/>
              <a:latin typeface="+mn-lt"/>
              <a:ea typeface="Calibri"/>
              <a:cs typeface="Times New Roman"/>
            </a:endParaRPr>
          </a:p>
          <a:p>
            <a:pPr>
              <a:spcAft>
                <a:spcPts val="0"/>
              </a:spcAft>
            </a:pPr>
            <a:r>
              <a:rPr lang="nl-NL" sz="1200" dirty="0">
                <a:effectLst/>
                <a:latin typeface="+mn-lt"/>
                <a:ea typeface="Calibri"/>
                <a:cs typeface="Times New Roman"/>
              </a:rPr>
              <a:t>Stapt uit de kerk</a:t>
            </a:r>
          </a:p>
          <a:p>
            <a:pPr>
              <a:spcAft>
                <a:spcPts val="0"/>
              </a:spcAft>
            </a:pPr>
            <a:endParaRPr lang="nl-NL" sz="1200" dirty="0">
              <a:effectLst/>
              <a:latin typeface="+mn-lt"/>
              <a:ea typeface="Calibri"/>
              <a:cs typeface="Times New Roman"/>
            </a:endParaRPr>
          </a:p>
          <a:p>
            <a:pPr>
              <a:spcAft>
                <a:spcPts val="0"/>
              </a:spcAft>
            </a:pPr>
            <a:r>
              <a:rPr lang="nl-NL" sz="1200" dirty="0">
                <a:effectLst/>
                <a:latin typeface="+mn-lt"/>
                <a:ea typeface="Calibri"/>
                <a:cs typeface="Times New Roman"/>
              </a:rPr>
              <a:t>We zitten in dezelfde kerk – anoniem advies vragen (veilig thuis)</a:t>
            </a:r>
          </a:p>
          <a:p>
            <a:pPr>
              <a:spcAft>
                <a:spcPts val="0"/>
              </a:spcAft>
            </a:pPr>
            <a:endParaRPr lang="nl-NL" sz="1200" dirty="0">
              <a:effectLst/>
              <a:latin typeface="+mn-lt"/>
              <a:ea typeface="Calibri"/>
              <a:cs typeface="Times New Roman"/>
            </a:endParaRPr>
          </a:p>
          <a:p>
            <a:pPr>
              <a:spcAft>
                <a:spcPts val="0"/>
              </a:spcAft>
            </a:pPr>
            <a:r>
              <a:rPr lang="nl-NL" sz="1200" dirty="0">
                <a:effectLst/>
                <a:latin typeface="+mn-lt"/>
                <a:ea typeface="Calibri"/>
                <a:cs typeface="Times New Roman"/>
              </a:rPr>
              <a:t>Ben geen expert</a:t>
            </a:r>
          </a:p>
          <a:p>
            <a:pPr>
              <a:spcAft>
                <a:spcPts val="0"/>
              </a:spcAft>
            </a:pPr>
            <a:endParaRPr lang="nl-NL" sz="1200" dirty="0">
              <a:effectLst/>
              <a:latin typeface="+mn-lt"/>
              <a:ea typeface="Calibri"/>
              <a:cs typeface="Times New Roman"/>
            </a:endParaRPr>
          </a:p>
          <a:p>
            <a:pPr>
              <a:spcAft>
                <a:spcPts val="0"/>
              </a:spcAft>
            </a:pPr>
            <a:r>
              <a:rPr lang="nl-NL" sz="1200" dirty="0">
                <a:effectLst/>
                <a:latin typeface="+mn-lt"/>
                <a:ea typeface="Calibri"/>
                <a:cs typeface="Times New Roman"/>
              </a:rPr>
              <a:t>Ik ben ook niet perfect -&gt; maar je betekent veel, er zijn voor ze, leuke dingen doen met ze</a:t>
            </a:r>
          </a:p>
          <a:p>
            <a:pPr>
              <a:spcAft>
                <a:spcPts val="0"/>
              </a:spcAft>
            </a:pPr>
            <a:endParaRPr lang="nl-NL" sz="1200" dirty="0">
              <a:effectLst/>
              <a:latin typeface="+mn-lt"/>
              <a:ea typeface="Calibri"/>
              <a:cs typeface="Times New Roman"/>
            </a:endParaRPr>
          </a:p>
          <a:p>
            <a:pPr>
              <a:spcAft>
                <a:spcPts val="0"/>
              </a:spcAft>
            </a:pPr>
            <a:r>
              <a:rPr lang="nl-NL" sz="1200" dirty="0">
                <a:effectLst/>
                <a:latin typeface="+mn-lt"/>
                <a:ea typeface="Calibri"/>
                <a:cs typeface="Times New Roman"/>
              </a:rPr>
              <a:t>Ik beschadig de persoon -&gt; er zijn voor de persoon, je hoeft het niet op te lossen, je bent geen hulpverlener, maar je kan het bespreken</a:t>
            </a:r>
          </a:p>
          <a:p>
            <a:pPr>
              <a:spcAft>
                <a:spcPts val="0"/>
              </a:spcAft>
            </a:pPr>
            <a:r>
              <a:rPr lang="nl-NL" sz="1200" dirty="0">
                <a:effectLst/>
                <a:latin typeface="+mn-lt"/>
                <a:ea typeface="Calibri"/>
                <a:cs typeface="Times New Roman"/>
              </a:rPr>
              <a:t>	Ten onrechte -&gt; je bespreekt niet je conclusie – maar de zorg</a:t>
            </a:r>
          </a:p>
          <a:p>
            <a:endParaRPr lang="nl-NL" dirty="0"/>
          </a:p>
          <a:p>
            <a:r>
              <a:rPr lang="nl-NL" sz="1200" kern="1200" dirty="0">
                <a:solidFill>
                  <a:schemeClr val="tx1"/>
                </a:solidFill>
                <a:effectLst/>
                <a:latin typeface="+mn-lt"/>
                <a:ea typeface="+mn-ea"/>
                <a:cs typeface="+mn-cs"/>
              </a:rPr>
              <a:t>Besef dat: ouders met ernstige problemen -&gt; ook gevolgen voor het kind, vooral als er geen andere ouder of belangrijke volwassene bij kan springen.</a:t>
            </a:r>
          </a:p>
          <a:p>
            <a:r>
              <a:rPr lang="nl-NL" sz="1200" kern="1200" dirty="0">
                <a:solidFill>
                  <a:schemeClr val="tx1"/>
                </a:solidFill>
                <a:effectLst/>
                <a:latin typeface="+mn-lt"/>
                <a:ea typeface="+mn-ea"/>
                <a:cs typeface="+mn-cs"/>
              </a:rPr>
              <a:t> (oma)</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Besef dat je eigen normen en waarden meespelen -&gt; overleg!</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T.a.v. minderjarigen -&gt; overleg mogelijk met Veilig Thuis</a:t>
            </a:r>
          </a:p>
          <a:p>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endParaRPr lang="nl-NL" dirty="0"/>
          </a:p>
          <a:p>
            <a:endParaRPr lang="nl-NL" dirty="0"/>
          </a:p>
        </p:txBody>
      </p:sp>
      <p:sp>
        <p:nvSpPr>
          <p:cNvPr id="4" name="Tijdelijke aanduiding voor dianummer 3"/>
          <p:cNvSpPr>
            <a:spLocks noGrp="1"/>
          </p:cNvSpPr>
          <p:nvPr>
            <p:ph type="sldNum" sz="quarter" idx="10"/>
          </p:nvPr>
        </p:nvSpPr>
        <p:spPr/>
        <p:txBody>
          <a:bodyPr/>
          <a:lstStyle/>
          <a:p>
            <a:fld id="{A7C6E575-FB24-4DC3-81E4-949D3031737A}" type="slidenum">
              <a:rPr lang="nl-NL" smtClean="0"/>
              <a:t>35</a:t>
            </a:fld>
            <a:endParaRPr lang="nl-NL"/>
          </a:p>
        </p:txBody>
      </p:sp>
    </p:spTree>
    <p:extLst>
      <p:ext uri="{BB962C8B-B14F-4D97-AF65-F5344CB8AC3E}">
        <p14:creationId xmlns:p14="http://schemas.microsoft.com/office/powerpoint/2010/main" val="610226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Hoe maak je</a:t>
            </a:r>
            <a:r>
              <a:rPr lang="nl-NL" baseline="0" dirty="0"/>
              <a:t> het bespreekbaar?</a:t>
            </a:r>
          </a:p>
          <a:p>
            <a:pPr marL="171450" indent="-171450">
              <a:buFontTx/>
              <a:buChar char="-"/>
            </a:pPr>
            <a:endParaRPr lang="nl-NL" baseline="0" dirty="0"/>
          </a:p>
          <a:p>
            <a:pPr marL="171450" indent="-171450">
              <a:buFontTx/>
              <a:buChar char="-"/>
            </a:pPr>
            <a:r>
              <a:rPr lang="nl-NL" sz="1200" b="1" u="sng" kern="1200" dirty="0">
                <a:solidFill>
                  <a:schemeClr val="tx1"/>
                </a:solidFill>
                <a:effectLst/>
                <a:latin typeface="+mn-lt"/>
                <a:ea typeface="+mn-ea"/>
                <a:cs typeface="+mn-cs"/>
              </a:rPr>
              <a:t>Het vraagt lef </a:t>
            </a:r>
            <a:r>
              <a:rPr lang="nl-NL" sz="1200" kern="1200" dirty="0">
                <a:solidFill>
                  <a:schemeClr val="tx1"/>
                </a:solidFill>
                <a:effectLst/>
                <a:latin typeface="+mn-lt"/>
                <a:ea typeface="+mn-ea"/>
                <a:cs typeface="+mn-cs"/>
              </a:rPr>
              <a:t>om wat te doen met je zorgen. Het is normaal dat je even wat bij jezelf moet overwinnen. </a:t>
            </a:r>
          </a:p>
          <a:p>
            <a:pPr marL="171450" indent="-171450">
              <a:buFontTx/>
              <a:buChar char="-"/>
            </a:pPr>
            <a:endParaRPr lang="nl-NL" sz="1200" kern="1200" dirty="0">
              <a:solidFill>
                <a:schemeClr val="tx1"/>
              </a:solidFill>
              <a:effectLst/>
              <a:latin typeface="+mn-lt"/>
              <a:ea typeface="+mn-ea"/>
              <a:cs typeface="+mn-cs"/>
            </a:endParaRPr>
          </a:p>
          <a:p>
            <a:pPr marL="171450" indent="-171450">
              <a:buFontTx/>
              <a:buChar char="-"/>
            </a:pPr>
            <a:r>
              <a:rPr lang="nl-NL" sz="1200" kern="1200" dirty="0">
                <a:solidFill>
                  <a:schemeClr val="tx1"/>
                </a:solidFill>
                <a:effectLst/>
                <a:latin typeface="+mn-lt"/>
                <a:ea typeface="+mn-ea"/>
                <a:cs typeface="+mn-cs"/>
              </a:rPr>
              <a:t>Belangrijkste is: </a:t>
            </a:r>
            <a:r>
              <a:rPr lang="nl-NL" sz="1200" b="1" kern="1200" dirty="0">
                <a:solidFill>
                  <a:schemeClr val="tx1"/>
                </a:solidFill>
                <a:effectLst/>
                <a:latin typeface="+mn-lt"/>
                <a:ea typeface="+mn-ea"/>
                <a:cs typeface="+mn-cs"/>
              </a:rPr>
              <a:t>doe het </a:t>
            </a:r>
            <a:r>
              <a:rPr lang="nl-NL" sz="1200" b="1" u="sng" kern="1200" dirty="0">
                <a:solidFill>
                  <a:schemeClr val="tx1"/>
                </a:solidFill>
                <a:effectLst/>
                <a:latin typeface="+mn-lt"/>
                <a:ea typeface="+mn-ea"/>
                <a:cs typeface="+mn-cs"/>
              </a:rPr>
              <a:t>nooit alleen</a:t>
            </a:r>
            <a:r>
              <a:rPr lang="nl-NL" sz="1200" kern="1200" dirty="0">
                <a:solidFill>
                  <a:schemeClr val="tx1"/>
                </a:solidFill>
                <a:effectLst/>
                <a:latin typeface="+mn-lt"/>
                <a:ea typeface="+mn-ea"/>
                <a:cs typeface="+mn-cs"/>
              </a:rPr>
              <a:t>. </a:t>
            </a:r>
            <a:r>
              <a:rPr lang="nl-NL" sz="1200" b="1" kern="1200" dirty="0">
                <a:solidFill>
                  <a:schemeClr val="tx1"/>
                </a:solidFill>
                <a:effectLst/>
                <a:latin typeface="+mn-lt"/>
                <a:ea typeface="+mn-ea"/>
                <a:cs typeface="+mn-cs"/>
              </a:rPr>
              <a:t>Bespreek </a:t>
            </a:r>
            <a:r>
              <a:rPr lang="nl-NL" sz="1200" kern="1200" dirty="0">
                <a:solidFill>
                  <a:schemeClr val="tx1"/>
                </a:solidFill>
                <a:effectLst/>
                <a:latin typeface="+mn-lt"/>
                <a:ea typeface="+mn-ea"/>
                <a:cs typeface="+mn-cs"/>
              </a:rPr>
              <a:t>je dilemma binnen je organisatie; veilige kerk medewerker  of vraag advies bij Veilig Thuis. </a:t>
            </a:r>
          </a:p>
          <a:p>
            <a:pPr marL="171450" indent="-171450">
              <a:buFontTx/>
              <a:buChar char="-"/>
            </a:pPr>
            <a:endParaRPr lang="nl-NL" sz="1200" kern="1200" dirty="0">
              <a:solidFill>
                <a:schemeClr val="tx1"/>
              </a:solidFill>
              <a:effectLst/>
              <a:latin typeface="+mn-lt"/>
              <a:ea typeface="+mn-ea"/>
              <a:cs typeface="+mn-cs"/>
            </a:endParaRPr>
          </a:p>
          <a:p>
            <a:pPr marL="171450" indent="-171450">
              <a:buFontTx/>
              <a:buChar char="-"/>
            </a:pPr>
            <a:r>
              <a:rPr lang="nl-NL" sz="1200" kern="1200" dirty="0">
                <a:solidFill>
                  <a:schemeClr val="tx1"/>
                </a:solidFill>
                <a:effectLst/>
                <a:latin typeface="+mn-lt"/>
                <a:ea typeface="+mn-ea"/>
                <a:cs typeface="+mn-cs"/>
              </a:rPr>
              <a:t>Blijf er niet mee rondlopen als je je zorgen maakt. Check bij hen of ze je zorgen delen. Wees er ondertussen voor het kind. </a:t>
            </a:r>
          </a:p>
          <a:p>
            <a:pPr marL="171450" indent="-171450">
              <a:buFontTx/>
              <a:buChar char="-"/>
            </a:pPr>
            <a:endParaRPr lang="nl-NL" sz="1200" kern="1200" dirty="0">
              <a:solidFill>
                <a:schemeClr val="tx1"/>
              </a:solidFill>
              <a:effectLst/>
              <a:latin typeface="+mn-lt"/>
              <a:ea typeface="+mn-ea"/>
              <a:cs typeface="+mn-cs"/>
            </a:endParaRPr>
          </a:p>
          <a:p>
            <a:pPr marL="171450" indent="-171450">
              <a:buFontTx/>
              <a:buChar char="-"/>
            </a:pPr>
            <a:r>
              <a:rPr lang="nl-NL" sz="1200" b="1" u="sng" kern="1200" dirty="0">
                <a:solidFill>
                  <a:schemeClr val="tx1"/>
                </a:solidFill>
                <a:effectLst/>
                <a:latin typeface="+mn-lt"/>
                <a:ea typeface="+mn-ea"/>
                <a:cs typeface="+mn-cs"/>
              </a:rPr>
              <a:t>Je bent geen hulpverlener</a:t>
            </a:r>
            <a:r>
              <a:rPr lang="nl-NL" sz="1200" kern="1200" dirty="0">
                <a:solidFill>
                  <a:schemeClr val="tx1"/>
                </a:solidFill>
                <a:effectLst/>
                <a:latin typeface="+mn-lt"/>
                <a:ea typeface="+mn-ea"/>
                <a:cs typeface="+mn-cs"/>
              </a:rPr>
              <a:t> en hoeft het probleem niet op te lossen. Wat jij kan doen is een mogelijk probleem opmerken, dit probleem bespreken en er vooral zijn voor het kind.</a:t>
            </a:r>
            <a:endParaRPr lang="nl-NL" baseline="0" dirty="0"/>
          </a:p>
          <a:p>
            <a:pPr marL="171450" indent="-171450">
              <a:buFontTx/>
              <a:buChar char="-"/>
            </a:pPr>
            <a:endParaRPr lang="nl-NL" baseline="0" dirty="0"/>
          </a:p>
          <a:p>
            <a:pPr marL="171450" indent="-171450">
              <a:buFontTx/>
              <a:buChar char="-"/>
            </a:pPr>
            <a:r>
              <a:rPr lang="nl-NL" sz="1200" kern="1200" dirty="0">
                <a:solidFill>
                  <a:schemeClr val="tx1"/>
                </a:solidFill>
                <a:effectLst/>
                <a:latin typeface="+mn-lt"/>
                <a:ea typeface="+mn-ea"/>
                <a:cs typeface="+mn-cs"/>
              </a:rPr>
              <a:t>Niet alleen professionals maar juist ook vrijwilligers kunnen veel betekenen voor een kind. </a:t>
            </a:r>
          </a:p>
          <a:p>
            <a:pPr marL="171450" indent="-171450">
              <a:buFontTx/>
              <a:buChar char="-"/>
            </a:pPr>
            <a:endParaRPr lang="nl-NL" sz="1200" kern="1200" dirty="0">
              <a:solidFill>
                <a:schemeClr val="tx1"/>
              </a:solidFill>
              <a:effectLst/>
              <a:latin typeface="+mn-lt"/>
              <a:ea typeface="+mn-ea"/>
              <a:cs typeface="+mn-cs"/>
            </a:endParaRPr>
          </a:p>
          <a:p>
            <a:pPr marL="171450" indent="-171450">
              <a:buFontTx/>
              <a:buChar char="-"/>
            </a:pPr>
            <a:r>
              <a:rPr lang="nl-NL" sz="1200" kern="1200" dirty="0">
                <a:solidFill>
                  <a:schemeClr val="tx1"/>
                </a:solidFill>
                <a:effectLst/>
                <a:latin typeface="+mn-lt"/>
                <a:ea typeface="+mn-ea"/>
                <a:cs typeface="+mn-cs"/>
              </a:rPr>
              <a:t>Voor je jouw zorgen bespreekt, bedenk of je de </a:t>
            </a:r>
            <a:r>
              <a:rPr lang="nl-NL" sz="1200" b="1" u="sng" kern="1200" dirty="0">
                <a:solidFill>
                  <a:schemeClr val="tx1"/>
                </a:solidFill>
                <a:effectLst/>
                <a:latin typeface="+mn-lt"/>
                <a:ea typeface="+mn-ea"/>
                <a:cs typeface="+mn-cs"/>
              </a:rPr>
              <a:t>aangewezen persoon </a:t>
            </a:r>
            <a:r>
              <a:rPr lang="nl-NL" sz="1200" kern="1200" dirty="0">
                <a:solidFill>
                  <a:schemeClr val="tx1"/>
                </a:solidFill>
                <a:effectLst/>
                <a:latin typeface="+mn-lt"/>
                <a:ea typeface="+mn-ea"/>
                <a:cs typeface="+mn-cs"/>
              </a:rPr>
              <a:t>bent om dat te doen. </a:t>
            </a:r>
          </a:p>
          <a:p>
            <a:pPr marL="171450" indent="-171450">
              <a:buFontTx/>
              <a:buChar char="-"/>
            </a:pPr>
            <a:endParaRPr lang="nl-NL" sz="1200" kern="1200" dirty="0">
              <a:solidFill>
                <a:schemeClr val="tx1"/>
              </a:solidFill>
              <a:effectLst/>
              <a:latin typeface="+mn-lt"/>
              <a:ea typeface="+mn-ea"/>
              <a:cs typeface="+mn-cs"/>
            </a:endParaRPr>
          </a:p>
          <a:p>
            <a:pPr marL="171450" indent="-171450">
              <a:buFontTx/>
              <a:buChar char="-"/>
            </a:pPr>
            <a:r>
              <a:rPr lang="nl-NL" sz="1200" b="1" u="sng" kern="1200" dirty="0">
                <a:solidFill>
                  <a:schemeClr val="tx1"/>
                </a:solidFill>
                <a:effectLst/>
                <a:latin typeface="+mn-lt"/>
                <a:ea typeface="+mn-ea"/>
                <a:cs typeface="+mn-cs"/>
              </a:rPr>
              <a:t>Oordeel niet.  </a:t>
            </a:r>
            <a:r>
              <a:rPr lang="nl-NL" sz="1200" kern="1200" dirty="0">
                <a:solidFill>
                  <a:schemeClr val="tx1"/>
                </a:solidFill>
                <a:effectLst/>
                <a:latin typeface="+mn-lt"/>
                <a:ea typeface="+mn-ea"/>
                <a:cs typeface="+mn-cs"/>
              </a:rPr>
              <a:t>Zeg wat jou is opgevallen zonder conclusies te trekken of te beschuldigen van kindermishandeling. Alleen dan kunnen kinderen (en ouders) geholpen worden. Feiten!  geen interpretaties</a:t>
            </a:r>
          </a:p>
          <a:p>
            <a:pPr marL="171450" indent="-171450">
              <a:buFontTx/>
              <a:buChar char="-"/>
            </a:pPr>
            <a:endParaRPr lang="nl-NL"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T.a.v. minderjarigen -&gt; overleg mogelijk met Veilig Thuis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sz="1200" kern="1200" dirty="0">
              <a:solidFill>
                <a:schemeClr val="tx1"/>
              </a:solidFill>
              <a:effectLst/>
              <a:latin typeface="+mn-lt"/>
              <a:ea typeface="+mn-ea"/>
              <a:cs typeface="+mn-cs"/>
            </a:endParaRPr>
          </a:p>
          <a:p>
            <a:pPr marL="171450" indent="-171450">
              <a:buFontTx/>
              <a:buChar char="-"/>
            </a:pPr>
            <a:endParaRPr lang="nl-NL" sz="1200" b="1" u="sng" kern="1200" dirty="0">
              <a:solidFill>
                <a:schemeClr val="tx1"/>
              </a:solidFill>
              <a:effectLst/>
              <a:latin typeface="+mn-lt"/>
              <a:ea typeface="+mn-ea"/>
              <a:cs typeface="+mn-cs"/>
            </a:endParaRPr>
          </a:p>
          <a:p>
            <a:pPr marL="171450" indent="-171450">
              <a:buFontTx/>
              <a:buChar char="-"/>
            </a:pPr>
            <a:endParaRPr lang="nl-NL" sz="1200" kern="1200" dirty="0">
              <a:solidFill>
                <a:schemeClr val="tx1"/>
              </a:solidFill>
              <a:effectLst/>
              <a:latin typeface="+mn-lt"/>
              <a:ea typeface="+mn-ea"/>
              <a:cs typeface="+mn-cs"/>
            </a:endParaRPr>
          </a:p>
          <a:p>
            <a:pPr marL="0" indent="0">
              <a:buFontTx/>
              <a:buNone/>
            </a:pPr>
            <a:r>
              <a:rPr lang="nl-NL" sz="1200" kern="1200" dirty="0">
                <a:solidFill>
                  <a:schemeClr val="tx1"/>
                </a:solidFill>
                <a:effectLst/>
                <a:latin typeface="+mn-lt"/>
                <a:ea typeface="+mn-ea"/>
                <a:cs typeface="+mn-cs"/>
              </a:rPr>
              <a:t>We gaan oefenen….</a:t>
            </a:r>
            <a:endParaRPr lang="nl-NL"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sz="1200" kern="1200" dirty="0">
              <a:solidFill>
                <a:schemeClr val="tx1"/>
              </a:solidFill>
              <a:effectLst/>
              <a:latin typeface="+mn-lt"/>
              <a:ea typeface="+mn-ea"/>
              <a:cs typeface="+mn-cs"/>
            </a:endParaRPr>
          </a:p>
          <a:p>
            <a:pPr marL="171450" indent="-171450">
              <a:buFontTx/>
              <a:buChar char="-"/>
            </a:pPr>
            <a:endParaRPr lang="nl-NL" dirty="0"/>
          </a:p>
        </p:txBody>
      </p:sp>
      <p:sp>
        <p:nvSpPr>
          <p:cNvPr id="4" name="Tijdelijke aanduiding voor dianummer 3"/>
          <p:cNvSpPr>
            <a:spLocks noGrp="1"/>
          </p:cNvSpPr>
          <p:nvPr>
            <p:ph type="sldNum" sz="quarter" idx="10"/>
          </p:nvPr>
        </p:nvSpPr>
        <p:spPr/>
        <p:txBody>
          <a:bodyPr/>
          <a:lstStyle/>
          <a:p>
            <a:fld id="{A7C6E575-FB24-4DC3-81E4-949D3031737A}" type="slidenum">
              <a:rPr lang="nl-NL" smtClean="0"/>
              <a:t>36</a:t>
            </a:fld>
            <a:endParaRPr lang="nl-NL"/>
          </a:p>
        </p:txBody>
      </p:sp>
    </p:spTree>
    <p:extLst>
      <p:ext uri="{BB962C8B-B14F-4D97-AF65-F5344CB8AC3E}">
        <p14:creationId xmlns:p14="http://schemas.microsoft.com/office/powerpoint/2010/main" val="2443708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smtClean="0"/>
              <a:t>OMA</a:t>
            </a:r>
            <a:r>
              <a:rPr lang="nl-NL" baseline="0" dirty="0" smtClean="0"/>
              <a:t> thuis laten!!</a:t>
            </a:r>
          </a:p>
          <a:p>
            <a:pPr marL="171450" indent="-171450">
              <a:buFontTx/>
              <a:buChar char="-"/>
            </a:pPr>
            <a:r>
              <a:rPr lang="nl-NL" baseline="0" dirty="0" smtClean="0"/>
              <a:t>Feiten – en dan IK-boodschappen ik voel, ik interpreteer</a:t>
            </a:r>
            <a:endParaRPr lang="nl-NL" dirty="0"/>
          </a:p>
        </p:txBody>
      </p:sp>
      <p:sp>
        <p:nvSpPr>
          <p:cNvPr id="4" name="Tijdelijke aanduiding voor dianummer 3"/>
          <p:cNvSpPr>
            <a:spLocks noGrp="1"/>
          </p:cNvSpPr>
          <p:nvPr>
            <p:ph type="sldNum" sz="quarter" idx="10"/>
          </p:nvPr>
        </p:nvSpPr>
        <p:spPr/>
        <p:txBody>
          <a:bodyPr/>
          <a:lstStyle/>
          <a:p>
            <a:fld id="{A7C6E575-FB24-4DC3-81E4-949D3031737A}" type="slidenum">
              <a:rPr lang="nl-NL" smtClean="0"/>
              <a:t>37</a:t>
            </a:fld>
            <a:endParaRPr lang="nl-NL"/>
          </a:p>
        </p:txBody>
      </p:sp>
    </p:spTree>
    <p:extLst>
      <p:ext uri="{BB962C8B-B14F-4D97-AF65-F5344CB8AC3E}">
        <p14:creationId xmlns:p14="http://schemas.microsoft.com/office/powerpoint/2010/main" val="244370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gaat dat in de praktijk bij Marijke?</a:t>
            </a:r>
          </a:p>
          <a:p>
            <a:endParaRPr lang="nl-NL" dirty="0"/>
          </a:p>
          <a:p>
            <a:r>
              <a:rPr lang="nl-NL" dirty="0"/>
              <a:t>Zou je aan de bel trekken</a:t>
            </a:r>
            <a:r>
              <a:rPr lang="nl-NL" dirty="0" smtClean="0"/>
              <a:t>? Waarom wel, waarom niet?</a:t>
            </a:r>
          </a:p>
          <a:p>
            <a:endParaRPr lang="nl-NL" dirty="0" smtClean="0"/>
          </a:p>
          <a:p>
            <a:r>
              <a:rPr lang="nl-NL" dirty="0" smtClean="0"/>
              <a:t>Ze is volwassen</a:t>
            </a:r>
          </a:p>
          <a:p>
            <a:endParaRPr lang="nl-NL" dirty="0"/>
          </a:p>
          <a:p>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38</a:t>
            </a:fld>
            <a:endParaRPr lang="nl-NL"/>
          </a:p>
        </p:txBody>
      </p:sp>
    </p:spTree>
    <p:extLst>
      <p:ext uri="{BB962C8B-B14F-4D97-AF65-F5344CB8AC3E}">
        <p14:creationId xmlns:p14="http://schemas.microsoft.com/office/powerpoint/2010/main" val="37929377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39</a:t>
            </a:fld>
            <a:endParaRPr lang="nl-NL"/>
          </a:p>
        </p:txBody>
      </p:sp>
    </p:spTree>
    <p:extLst>
      <p:ext uri="{BB962C8B-B14F-4D97-AF65-F5344CB8AC3E}">
        <p14:creationId xmlns:p14="http://schemas.microsoft.com/office/powerpoint/2010/main" val="22356121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Om dat te beantwoorden, gaan</a:t>
            </a:r>
            <a:r>
              <a:rPr lang="nl-NL" baseline="0" dirty="0" smtClean="0"/>
              <a:t> we eerst na hoe je denkt!</a:t>
            </a:r>
            <a:endParaRPr lang="nl-NL" dirty="0"/>
          </a:p>
        </p:txBody>
      </p:sp>
      <p:sp>
        <p:nvSpPr>
          <p:cNvPr id="4" name="Tijdelijke aanduiding voor dianummer 3"/>
          <p:cNvSpPr>
            <a:spLocks noGrp="1"/>
          </p:cNvSpPr>
          <p:nvPr>
            <p:ph type="sldNum" sz="quarter" idx="10"/>
          </p:nvPr>
        </p:nvSpPr>
        <p:spPr/>
        <p:txBody>
          <a:bodyPr/>
          <a:lstStyle/>
          <a:p>
            <a:fld id="{A7C6E575-FB24-4DC3-81E4-949D3031737A}" type="slidenum">
              <a:rPr lang="nl-NL" smtClean="0"/>
              <a:t>40</a:t>
            </a:fld>
            <a:endParaRPr lang="nl-NL"/>
          </a:p>
        </p:txBody>
      </p:sp>
    </p:spTree>
    <p:extLst>
      <p:ext uri="{BB962C8B-B14F-4D97-AF65-F5344CB8AC3E}">
        <p14:creationId xmlns:p14="http://schemas.microsoft.com/office/powerpoint/2010/main" val="617369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Terug naar </a:t>
            </a:r>
            <a:r>
              <a:rPr lang="nl-NL" dirty="0" smtClean="0"/>
              <a:t>Marijke (bal)</a:t>
            </a:r>
            <a:endParaRPr lang="nl-NL" dirty="0"/>
          </a:p>
          <a:p>
            <a:endParaRPr lang="nl-NL" dirty="0"/>
          </a:p>
          <a:p>
            <a:r>
              <a:rPr lang="nl-NL" dirty="0"/>
              <a:t>Wat vind jij van Marijke?</a:t>
            </a:r>
          </a:p>
          <a:p>
            <a:endParaRPr lang="nl-NL" dirty="0"/>
          </a:p>
          <a:p>
            <a:r>
              <a:rPr lang="nl-NL" dirty="0"/>
              <a:t>Wat vind jij van het verhaal van Marijke?</a:t>
            </a:r>
          </a:p>
          <a:p>
            <a:endParaRPr lang="nl-NL" dirty="0"/>
          </a:p>
          <a:p>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41</a:t>
            </a:fld>
            <a:endParaRPr lang="nl-NL"/>
          </a:p>
        </p:txBody>
      </p:sp>
    </p:spTree>
    <p:extLst>
      <p:ext uri="{BB962C8B-B14F-4D97-AF65-F5344CB8AC3E}">
        <p14:creationId xmlns:p14="http://schemas.microsoft.com/office/powerpoint/2010/main" val="1560645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Ad 1. </a:t>
            </a:r>
            <a:r>
              <a:rPr lang="nl-NL" dirty="0" smtClean="0"/>
              <a:t>Waarom laat ik dit zien aan diakenen en ouderlingen?</a:t>
            </a:r>
          </a:p>
          <a:p>
            <a:r>
              <a:rPr lang="nl-NL" dirty="0" smtClean="0"/>
              <a:t>Jullie kennen de ouders!</a:t>
            </a:r>
          </a:p>
          <a:p>
            <a:r>
              <a:rPr lang="nl-NL" dirty="0" smtClean="0"/>
              <a:t>Jullie kunnen de ouders helpen een betere ouder te zijn…  jullie zijn het netwerk/steun... Jullie kunnen hen de weg te wijzen naar hulp… en soms zijn jullie degene die Veilig thuis belt….</a:t>
            </a:r>
          </a:p>
          <a:p>
            <a:endParaRPr lang="nl-NL" dirty="0" smtClean="0"/>
          </a:p>
          <a:p>
            <a:r>
              <a:rPr lang="nl-NL" dirty="0" smtClean="0"/>
              <a:t>Als </a:t>
            </a:r>
            <a:r>
              <a:rPr lang="nl-NL" dirty="0"/>
              <a:t>ouderling of als diaken kennen jullie de thuissituatie!</a:t>
            </a:r>
          </a:p>
          <a:p>
            <a:r>
              <a:rPr lang="nl-NL" dirty="0" smtClean="0"/>
              <a:t>Je bent diaken/ouderling in de kerk; je bent betrokken – je zet je in voor de kwetsbaren en voor ouders met problemen</a:t>
            </a:r>
            <a:r>
              <a:rPr lang="nl-NL" baseline="0" dirty="0" smtClean="0"/>
              <a:t> waarvan sommigen  </a:t>
            </a:r>
            <a:r>
              <a:rPr lang="nl-NL" dirty="0" smtClean="0"/>
              <a:t>kinderen hebben.</a:t>
            </a:r>
          </a:p>
          <a:p>
            <a:endParaRPr lang="nl-NL" dirty="0" smtClean="0"/>
          </a:p>
          <a:p>
            <a:r>
              <a:rPr lang="nl-NL" dirty="0" smtClean="0"/>
              <a:t>We gaan</a:t>
            </a:r>
            <a:r>
              <a:rPr lang="nl-NL" baseline="0" dirty="0" smtClean="0"/>
              <a:t> het hebben over:</a:t>
            </a:r>
            <a:endParaRPr lang="nl-NL" dirty="0" smtClean="0"/>
          </a:p>
          <a:p>
            <a:r>
              <a:rPr lang="nl-NL" dirty="0" smtClean="0"/>
              <a:t>Wat kan een kind meemaken?</a:t>
            </a:r>
          </a:p>
          <a:p>
            <a:r>
              <a:rPr lang="nl-NL" dirty="0" smtClean="0"/>
              <a:t>Wat kan je zien aan een kind?</a:t>
            </a:r>
          </a:p>
          <a:p>
            <a:r>
              <a:rPr lang="nl-NL" dirty="0" smtClean="0"/>
              <a:t>Welke risico factoren -beschermende factoren zijn er?</a:t>
            </a:r>
          </a:p>
          <a:p>
            <a:endParaRPr lang="nl-NL" dirty="0" smtClean="0"/>
          </a:p>
          <a:p>
            <a:endParaRPr lang="nl-NL" dirty="0" smtClean="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5</a:t>
            </a:fld>
            <a:endParaRPr lang="nl-NL"/>
          </a:p>
        </p:txBody>
      </p:sp>
    </p:spTree>
    <p:extLst>
      <p:ext uri="{BB962C8B-B14F-4D97-AF65-F5344CB8AC3E}">
        <p14:creationId xmlns:p14="http://schemas.microsoft.com/office/powerpoint/2010/main" val="2516526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a:p>
            <a:r>
              <a:rPr lang="nl-NL" dirty="0"/>
              <a:t>Dit komt later</a:t>
            </a:r>
          </a:p>
          <a:p>
            <a:endParaRPr lang="nl-NL" dirty="0"/>
          </a:p>
          <a:p>
            <a:r>
              <a:rPr lang="nl-NL" dirty="0"/>
              <a:t>Eigenlijk gaat het niet om NEE zeggen</a:t>
            </a:r>
          </a:p>
          <a:p>
            <a:r>
              <a:rPr lang="nl-NL" dirty="0"/>
              <a:t>Kan je allebei JA zeggen!!!!</a:t>
            </a:r>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43</a:t>
            </a:fld>
            <a:endParaRPr lang="nl-NL"/>
          </a:p>
        </p:txBody>
      </p:sp>
    </p:spTree>
    <p:extLst>
      <p:ext uri="{BB962C8B-B14F-4D97-AF65-F5344CB8AC3E}">
        <p14:creationId xmlns:p14="http://schemas.microsoft.com/office/powerpoint/2010/main" val="6771633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45</a:t>
            </a:fld>
            <a:endParaRPr lang="nl-NL"/>
          </a:p>
        </p:txBody>
      </p:sp>
    </p:spTree>
    <p:extLst>
      <p:ext uri="{BB962C8B-B14F-4D97-AF65-F5344CB8AC3E}">
        <p14:creationId xmlns:p14="http://schemas.microsoft.com/office/powerpoint/2010/main" val="28132127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Sommige mensen zeggen het hardop, anderen denken het alleen: ‘wie trekt er dan ook zulke uitdagende kleren aan?’, ‘hij ging toch zelf mee?’, ‘had ze maar niet zo veel moeten drinken’. </a:t>
            </a:r>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46</a:t>
            </a:fld>
            <a:endParaRPr lang="nl-NL"/>
          </a:p>
        </p:txBody>
      </p:sp>
    </p:spTree>
    <p:extLst>
      <p:ext uri="{BB962C8B-B14F-4D97-AF65-F5344CB8AC3E}">
        <p14:creationId xmlns:p14="http://schemas.microsoft.com/office/powerpoint/2010/main" val="30866958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De </a:t>
            </a:r>
            <a:r>
              <a:rPr lang="nl-NL" sz="1200" b="1" i="0" kern="1200" dirty="0">
                <a:solidFill>
                  <a:schemeClr val="tx1"/>
                </a:solidFill>
                <a:effectLst/>
                <a:latin typeface="+mn-lt"/>
                <a:ea typeface="+mn-ea"/>
                <a:cs typeface="+mn-cs"/>
              </a:rPr>
              <a:t>aanrandingen op oudejaarsavond 2015</a:t>
            </a:r>
            <a:r>
              <a:rPr lang="nl-NL" sz="1200" b="0" i="0" kern="1200" dirty="0">
                <a:solidFill>
                  <a:schemeClr val="tx1"/>
                </a:solidFill>
                <a:effectLst/>
                <a:latin typeface="+mn-lt"/>
                <a:ea typeface="+mn-ea"/>
                <a:cs typeface="+mn-cs"/>
              </a:rPr>
              <a:t> </a:t>
            </a:r>
          </a:p>
          <a:p>
            <a:r>
              <a:rPr lang="nl-NL" sz="1200" b="0" i="0" kern="1200" dirty="0">
                <a:solidFill>
                  <a:schemeClr val="tx1"/>
                </a:solidFill>
                <a:effectLst/>
                <a:latin typeface="+mn-lt"/>
                <a:ea typeface="+mn-ea"/>
                <a:cs typeface="+mn-cs"/>
              </a:rPr>
              <a:t>met name plaats bij het </a:t>
            </a:r>
            <a:r>
              <a:rPr lang="nl-NL" sz="1200" b="0" i="0" u="none" strike="noStrike" kern="1200" dirty="0">
                <a:solidFill>
                  <a:schemeClr val="tx1"/>
                </a:solidFill>
                <a:effectLst/>
                <a:latin typeface="+mn-lt"/>
                <a:ea typeface="+mn-ea"/>
                <a:cs typeface="+mn-cs"/>
                <a:hlinkClick r:id="rId3" tooltip="Köln Hauptbahnhof"/>
              </a:rPr>
              <a:t>station van Keulen</a:t>
            </a:r>
            <a:r>
              <a:rPr lang="nl-NL" sz="1200" b="0" i="0" kern="1200" dirty="0">
                <a:solidFill>
                  <a:schemeClr val="tx1"/>
                </a:solidFill>
                <a:effectLst/>
                <a:latin typeface="+mn-lt"/>
                <a:ea typeface="+mn-ea"/>
                <a:cs typeface="+mn-cs"/>
              </a:rPr>
              <a:t>, waar groepen jonge mannen zich vergrepen aan een hele menigte feestende vrouwen. In veel gevallen werden de slachtoffers niet alleen betast en </a:t>
            </a:r>
            <a:r>
              <a:rPr lang="nl-NL" sz="1200" b="0" i="0" u="none" strike="noStrike" kern="1200" dirty="0">
                <a:solidFill>
                  <a:schemeClr val="tx1"/>
                </a:solidFill>
                <a:effectLst/>
                <a:latin typeface="+mn-lt"/>
                <a:ea typeface="+mn-ea"/>
                <a:cs typeface="+mn-cs"/>
                <a:hlinkClick r:id="rId4" tooltip="Aanranding"/>
              </a:rPr>
              <a:t>aangerand</a:t>
            </a:r>
            <a:r>
              <a:rPr lang="nl-NL" sz="1200" b="0" i="0" kern="1200" dirty="0">
                <a:solidFill>
                  <a:schemeClr val="tx1"/>
                </a:solidFill>
                <a:effectLst/>
                <a:latin typeface="+mn-lt"/>
                <a:ea typeface="+mn-ea"/>
                <a:cs typeface="+mn-cs"/>
              </a:rPr>
              <a:t>, maar ook </a:t>
            </a:r>
            <a:r>
              <a:rPr lang="nl-NL" sz="1200" b="0" i="0" u="none" strike="noStrike" kern="1200" dirty="0">
                <a:solidFill>
                  <a:schemeClr val="tx1"/>
                </a:solidFill>
                <a:effectLst/>
                <a:latin typeface="+mn-lt"/>
                <a:ea typeface="+mn-ea"/>
                <a:cs typeface="+mn-cs"/>
                <a:hlinkClick r:id="rId5" tooltip="Beroving"/>
              </a:rPr>
              <a:t>beroofd</a:t>
            </a:r>
            <a:r>
              <a:rPr lang="nl-NL" sz="1200" b="0" i="0" kern="1200" dirty="0">
                <a:solidFill>
                  <a:schemeClr val="tx1"/>
                </a:solidFill>
                <a:effectLst/>
                <a:latin typeface="+mn-lt"/>
                <a:ea typeface="+mn-ea"/>
                <a:cs typeface="+mn-cs"/>
              </a:rPr>
              <a:t> en </a:t>
            </a:r>
            <a:r>
              <a:rPr lang="nl-NL" sz="1200" b="0" i="0" u="none" strike="noStrike" kern="1200" dirty="0">
                <a:solidFill>
                  <a:schemeClr val="tx1"/>
                </a:solidFill>
                <a:effectLst/>
                <a:latin typeface="+mn-lt"/>
                <a:ea typeface="+mn-ea"/>
                <a:cs typeface="+mn-cs"/>
                <a:hlinkClick r:id="rId6" tooltip="Mishandeling"/>
              </a:rPr>
              <a:t>mishandeld</a:t>
            </a:r>
            <a:r>
              <a:rPr lang="nl-NL" sz="1200" b="0" i="0" kern="1200" dirty="0">
                <a:solidFill>
                  <a:schemeClr val="tx1"/>
                </a:solidFill>
                <a:effectLst/>
                <a:latin typeface="+mn-lt"/>
                <a:ea typeface="+mn-ea"/>
                <a:cs typeface="+mn-cs"/>
              </a:rPr>
              <a:t>. Ook sommige mannen werden het slachtoffer van de mishandelingen, en er werd </a:t>
            </a:r>
            <a:r>
              <a:rPr lang="nl-NL" sz="1200" b="0" i="0" u="none" strike="noStrike" kern="1200" dirty="0">
                <a:solidFill>
                  <a:schemeClr val="tx1"/>
                </a:solidFill>
                <a:effectLst/>
                <a:latin typeface="+mn-lt"/>
                <a:ea typeface="+mn-ea"/>
                <a:cs typeface="+mn-cs"/>
                <a:hlinkClick r:id="rId7" tooltip="Vuurwerk"/>
              </a:rPr>
              <a:t>vuurwerk</a:t>
            </a:r>
            <a:r>
              <a:rPr lang="nl-NL" sz="1200" b="0" i="0" kern="1200" dirty="0">
                <a:solidFill>
                  <a:schemeClr val="tx1"/>
                </a:solidFill>
                <a:effectLst/>
                <a:latin typeface="+mn-lt"/>
                <a:ea typeface="+mn-ea"/>
                <a:cs typeface="+mn-cs"/>
              </a:rPr>
              <a:t> naar groepen feestgangers gegooid. </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Ruim achthonderd mensen deden aangifte; in 381 gevallen ging het om seksueel getinte misdrijven (stand 18 januari).</a:t>
            </a:r>
            <a:r>
              <a:rPr lang="nl-NL" sz="1200" b="0" i="0" u="none" strike="noStrike" kern="1200" baseline="30000" dirty="0">
                <a:solidFill>
                  <a:schemeClr val="tx1"/>
                </a:solidFill>
                <a:effectLst/>
                <a:latin typeface="+mn-lt"/>
                <a:ea typeface="+mn-ea"/>
                <a:cs typeface="+mn-cs"/>
                <a:hlinkClick r:id="rId8"/>
              </a:rPr>
              <a:t>[3]</a:t>
            </a:r>
            <a:endParaRPr lang="nl-NL" sz="1200" b="0" i="0" kern="1200" dirty="0">
              <a:solidFill>
                <a:schemeClr val="tx1"/>
              </a:solidFill>
              <a:effectLst/>
              <a:latin typeface="+mn-lt"/>
              <a:ea typeface="+mn-ea"/>
              <a:cs typeface="+mn-cs"/>
            </a:endParaRP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Dergelijke voorvallen vonden niet alleen in Keulen, maar ook in andere </a:t>
            </a:r>
            <a:r>
              <a:rPr lang="nl-NL" sz="1200" b="0" i="0" u="none" strike="noStrike" kern="1200" dirty="0">
                <a:solidFill>
                  <a:schemeClr val="tx1"/>
                </a:solidFill>
                <a:effectLst/>
                <a:latin typeface="+mn-lt"/>
                <a:ea typeface="+mn-ea"/>
                <a:cs typeface="+mn-cs"/>
                <a:hlinkClick r:id="rId9" tooltip="Duitsland"/>
              </a:rPr>
              <a:t>Duitse</a:t>
            </a:r>
            <a:r>
              <a:rPr lang="nl-NL" sz="1200" b="0" i="0" kern="1200" dirty="0">
                <a:solidFill>
                  <a:schemeClr val="tx1"/>
                </a:solidFill>
                <a:effectLst/>
                <a:latin typeface="+mn-lt"/>
                <a:ea typeface="+mn-ea"/>
                <a:cs typeface="+mn-cs"/>
              </a:rPr>
              <a:t> en </a:t>
            </a:r>
            <a:r>
              <a:rPr lang="nl-NL" sz="1200" b="0" i="0" u="none" strike="noStrike" kern="1200" dirty="0">
                <a:solidFill>
                  <a:schemeClr val="tx1"/>
                </a:solidFill>
                <a:effectLst/>
                <a:latin typeface="+mn-lt"/>
                <a:ea typeface="+mn-ea"/>
                <a:cs typeface="+mn-cs"/>
                <a:hlinkClick r:id="rId10" tooltip="Europa (werelddeel)"/>
              </a:rPr>
              <a:t>Europese</a:t>
            </a:r>
            <a:r>
              <a:rPr lang="nl-NL" sz="1200" b="0" i="0" kern="1200" dirty="0">
                <a:solidFill>
                  <a:schemeClr val="tx1"/>
                </a:solidFill>
                <a:effectLst/>
                <a:latin typeface="+mn-lt"/>
                <a:ea typeface="+mn-ea"/>
                <a:cs typeface="+mn-cs"/>
              </a:rPr>
              <a:t> steden plaats, zij het op kleinere schaal. In Duitsland werd in twaalf van de zestien </a:t>
            </a:r>
            <a:r>
              <a:rPr lang="nl-NL" sz="1200" b="0" i="0" u="none" strike="noStrike" kern="1200" dirty="0" err="1">
                <a:solidFill>
                  <a:schemeClr val="tx1"/>
                </a:solidFill>
                <a:effectLst/>
                <a:latin typeface="+mn-lt"/>
                <a:ea typeface="+mn-ea"/>
                <a:cs typeface="+mn-cs"/>
                <a:hlinkClick r:id="rId11" tooltip="Deelstaten van Duitsland"/>
              </a:rPr>
              <a:t>Bundesländer</a:t>
            </a:r>
            <a:r>
              <a:rPr lang="nl-NL" sz="1200" b="0" i="0" kern="1200" dirty="0">
                <a:solidFill>
                  <a:schemeClr val="tx1"/>
                </a:solidFill>
                <a:effectLst/>
                <a:latin typeface="+mn-lt"/>
                <a:ea typeface="+mn-ea"/>
                <a:cs typeface="+mn-cs"/>
              </a:rPr>
              <a:t> melding gemaakt van dit soort voorvallen.</a:t>
            </a:r>
            <a:r>
              <a:rPr lang="nl-NL" sz="1200" b="0" i="0" u="none" strike="noStrike" kern="1200" baseline="30000" dirty="0">
                <a:solidFill>
                  <a:schemeClr val="tx1"/>
                </a:solidFill>
                <a:effectLst/>
                <a:latin typeface="+mn-lt"/>
                <a:ea typeface="+mn-ea"/>
                <a:cs typeface="+mn-cs"/>
                <a:hlinkClick r:id="rId12"/>
              </a:rPr>
              <a:t>[4]</a:t>
            </a:r>
            <a:r>
              <a:rPr lang="nl-NL" sz="1200" b="0" i="0" u="none" strike="noStrike" kern="1200" baseline="30000" dirty="0">
                <a:solidFill>
                  <a:schemeClr val="tx1"/>
                </a:solidFill>
                <a:effectLst/>
                <a:latin typeface="+mn-lt"/>
                <a:ea typeface="+mn-ea"/>
                <a:cs typeface="+mn-cs"/>
                <a:hlinkClick r:id="rId13"/>
              </a:rPr>
              <a:t>[5]</a:t>
            </a:r>
            <a:r>
              <a:rPr lang="nl-NL" sz="1200" b="0" i="0" kern="1200" dirty="0">
                <a:solidFill>
                  <a:schemeClr val="tx1"/>
                </a:solidFill>
                <a:effectLst/>
                <a:latin typeface="+mn-lt"/>
                <a:ea typeface="+mn-ea"/>
                <a:cs typeface="+mn-cs"/>
              </a:rPr>
              <a:t> In juli 2016 werd bekend dat er in heel Duitsland 900 gevallen van aanranding waren gemeld, met een totaal van 1200 slachtoffers.</a:t>
            </a:r>
            <a:r>
              <a:rPr lang="nl-NL" sz="1200" b="0" i="0" u="none" strike="noStrike" kern="1200" baseline="30000" dirty="0">
                <a:solidFill>
                  <a:schemeClr val="tx1"/>
                </a:solidFill>
                <a:effectLst/>
                <a:latin typeface="+mn-lt"/>
                <a:ea typeface="+mn-ea"/>
                <a:cs typeface="+mn-cs"/>
                <a:hlinkClick r:id="rId14"/>
              </a:rPr>
              <a:t>[2]</a:t>
            </a:r>
            <a:r>
              <a:rPr lang="nl-NL" sz="1200" b="0" i="0" kern="1200" dirty="0">
                <a:solidFill>
                  <a:schemeClr val="tx1"/>
                </a:solidFill>
                <a:effectLst/>
                <a:latin typeface="+mn-lt"/>
                <a:ea typeface="+mn-ea"/>
                <a:cs typeface="+mn-cs"/>
              </a:rPr>
              <a:t> </a:t>
            </a:r>
          </a:p>
          <a:p>
            <a:r>
              <a:rPr lang="nl-NL" sz="1200" b="0" i="0" kern="1200" dirty="0">
                <a:solidFill>
                  <a:schemeClr val="tx1"/>
                </a:solidFill>
                <a:effectLst/>
                <a:latin typeface="+mn-lt"/>
                <a:ea typeface="+mn-ea"/>
                <a:cs typeface="+mn-cs"/>
              </a:rPr>
              <a:t>Buiten Duitsland ging het om steden in </a:t>
            </a:r>
            <a:r>
              <a:rPr lang="nl-NL" sz="1200" b="0" i="0" u="none" strike="noStrike" kern="1200" dirty="0">
                <a:solidFill>
                  <a:schemeClr val="tx1"/>
                </a:solidFill>
                <a:effectLst/>
                <a:latin typeface="+mn-lt"/>
                <a:ea typeface="+mn-ea"/>
                <a:cs typeface="+mn-cs"/>
                <a:hlinkClick r:id="rId15" tooltip="Finland"/>
              </a:rPr>
              <a:t>Finland</a:t>
            </a:r>
            <a:r>
              <a:rPr lang="nl-NL" sz="1200" b="0" i="0" kern="1200" dirty="0">
                <a:solidFill>
                  <a:schemeClr val="tx1"/>
                </a:solidFill>
                <a:effectLst/>
                <a:latin typeface="+mn-lt"/>
                <a:ea typeface="+mn-ea"/>
                <a:cs typeface="+mn-cs"/>
              </a:rPr>
              <a:t>, </a:t>
            </a:r>
            <a:r>
              <a:rPr lang="nl-NL" sz="1200" b="0" i="0" u="none" strike="noStrike" kern="1200" dirty="0">
                <a:solidFill>
                  <a:schemeClr val="tx1"/>
                </a:solidFill>
                <a:effectLst/>
                <a:latin typeface="+mn-lt"/>
                <a:ea typeface="+mn-ea"/>
                <a:cs typeface="+mn-cs"/>
                <a:hlinkClick r:id="rId16" tooltip="Zweden"/>
              </a:rPr>
              <a:t>Zweden</a:t>
            </a:r>
            <a:r>
              <a:rPr lang="nl-NL" sz="1200" b="0" i="0" kern="1200" dirty="0">
                <a:solidFill>
                  <a:schemeClr val="tx1"/>
                </a:solidFill>
                <a:effectLst/>
                <a:latin typeface="+mn-lt"/>
                <a:ea typeface="+mn-ea"/>
                <a:cs typeface="+mn-cs"/>
              </a:rPr>
              <a:t>, </a:t>
            </a:r>
            <a:r>
              <a:rPr lang="nl-NL" sz="1200" b="0" i="0" u="none" strike="noStrike" kern="1200" dirty="0">
                <a:solidFill>
                  <a:schemeClr val="tx1"/>
                </a:solidFill>
                <a:effectLst/>
                <a:latin typeface="+mn-lt"/>
                <a:ea typeface="+mn-ea"/>
                <a:cs typeface="+mn-cs"/>
                <a:hlinkClick r:id="rId17" tooltip="Oostenrijk"/>
              </a:rPr>
              <a:t>Oostenrijk</a:t>
            </a:r>
            <a:r>
              <a:rPr lang="nl-NL" sz="1200" b="0" i="0" kern="1200" dirty="0">
                <a:solidFill>
                  <a:schemeClr val="tx1"/>
                </a:solidFill>
                <a:effectLst/>
                <a:latin typeface="+mn-lt"/>
                <a:ea typeface="+mn-ea"/>
                <a:cs typeface="+mn-cs"/>
              </a:rPr>
              <a:t> en </a:t>
            </a:r>
            <a:r>
              <a:rPr lang="nl-NL" sz="1200" b="0" i="0" u="none" strike="noStrike" kern="1200" dirty="0">
                <a:solidFill>
                  <a:schemeClr val="tx1"/>
                </a:solidFill>
                <a:effectLst/>
                <a:latin typeface="+mn-lt"/>
                <a:ea typeface="+mn-ea"/>
                <a:cs typeface="+mn-cs"/>
                <a:hlinkClick r:id="rId18" tooltip="Zwitserland"/>
              </a:rPr>
              <a:t>Zwitserland</a:t>
            </a:r>
            <a:r>
              <a:rPr lang="nl-NL" sz="1200" b="0" i="0" kern="1200" dirty="0">
                <a:solidFill>
                  <a:schemeClr val="tx1"/>
                </a:solidFill>
                <a:effectLst/>
                <a:latin typeface="+mn-lt"/>
                <a:ea typeface="+mn-ea"/>
                <a:cs typeface="+mn-cs"/>
              </a:rPr>
              <a:t>.</a:t>
            </a:r>
          </a:p>
          <a:p>
            <a:r>
              <a:rPr lang="nl-NL" sz="1200" b="0" i="0" kern="1200" dirty="0">
                <a:solidFill>
                  <a:schemeClr val="tx1"/>
                </a:solidFill>
                <a:effectLst/>
                <a:latin typeface="+mn-lt"/>
                <a:ea typeface="+mn-ea"/>
                <a:cs typeface="+mn-cs"/>
              </a:rPr>
              <a:t>Volgens ooggetuigenverslagen en politierapporten uit Keulen hadden de daders een "</a:t>
            </a:r>
            <a:r>
              <a:rPr lang="nl-NL" sz="1200" b="0" i="0" u="none" strike="noStrike" kern="1200" dirty="0">
                <a:solidFill>
                  <a:schemeClr val="tx1"/>
                </a:solidFill>
                <a:effectLst/>
                <a:latin typeface="+mn-lt"/>
                <a:ea typeface="+mn-ea"/>
                <a:cs typeface="+mn-cs"/>
                <a:hlinkClick r:id="rId19" tooltip="Noord-Afrika"/>
              </a:rPr>
              <a:t>Noord-Afrikaans</a:t>
            </a:r>
            <a:r>
              <a:rPr lang="nl-NL" sz="1200" b="0" i="0" kern="1200" dirty="0">
                <a:solidFill>
                  <a:schemeClr val="tx1"/>
                </a:solidFill>
                <a:effectLst/>
                <a:latin typeface="+mn-lt"/>
                <a:ea typeface="+mn-ea"/>
                <a:cs typeface="+mn-cs"/>
              </a:rPr>
              <a:t> of </a:t>
            </a:r>
            <a:r>
              <a:rPr lang="nl-NL" sz="1200" b="0" i="0" u="none" strike="noStrike" kern="1200" dirty="0">
                <a:solidFill>
                  <a:schemeClr val="tx1"/>
                </a:solidFill>
                <a:effectLst/>
                <a:latin typeface="+mn-lt"/>
                <a:ea typeface="+mn-ea"/>
                <a:cs typeface="+mn-cs"/>
                <a:hlinkClick r:id="rId20" tooltip="Arabieren"/>
              </a:rPr>
              <a:t>Arabisch</a:t>
            </a:r>
            <a:r>
              <a:rPr lang="nl-NL" sz="1200" b="0" i="0" kern="1200" dirty="0">
                <a:solidFill>
                  <a:schemeClr val="tx1"/>
                </a:solidFill>
                <a:effectLst/>
                <a:latin typeface="+mn-lt"/>
                <a:ea typeface="+mn-ea"/>
                <a:cs typeface="+mn-cs"/>
              </a:rPr>
              <a:t>" uiterlijk. </a:t>
            </a:r>
          </a:p>
          <a:p>
            <a:endParaRPr lang="nl-NL" dirty="0"/>
          </a:p>
        </p:txBody>
      </p:sp>
      <p:sp>
        <p:nvSpPr>
          <p:cNvPr id="4" name="Tijdelijke aanduiding voor dianummer 3"/>
          <p:cNvSpPr>
            <a:spLocks noGrp="1"/>
          </p:cNvSpPr>
          <p:nvPr>
            <p:ph type="sldNum" sz="quarter" idx="10"/>
          </p:nvPr>
        </p:nvSpPr>
        <p:spPr/>
        <p:txBody>
          <a:bodyPr/>
          <a:lstStyle/>
          <a:p>
            <a:fld id="{1FE16C7D-AD96-4E1B-94DF-C7F6E6101CF3}" type="slidenum">
              <a:rPr lang="nl-NL" smtClean="0"/>
              <a:t>47</a:t>
            </a:fld>
            <a:endParaRPr lang="nl-NL"/>
          </a:p>
        </p:txBody>
      </p:sp>
    </p:spTree>
    <p:extLst>
      <p:ext uri="{BB962C8B-B14F-4D97-AF65-F5344CB8AC3E}">
        <p14:creationId xmlns:p14="http://schemas.microsoft.com/office/powerpoint/2010/main" val="7795875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Protest tegen</a:t>
            </a:r>
            <a:r>
              <a:rPr lang="nl-NL" sz="1200" b="0" i="0" kern="1200" baseline="0" dirty="0">
                <a:solidFill>
                  <a:schemeClr val="tx1"/>
                </a:solidFill>
                <a:effectLst/>
                <a:latin typeface="+mn-lt"/>
                <a:ea typeface="+mn-ea"/>
                <a:cs typeface="+mn-cs"/>
              </a:rPr>
              <a:t> de aanrandingen Keulen</a:t>
            </a:r>
            <a:endParaRPr lang="nl-NL" sz="1200" b="0" i="0" kern="1200" dirty="0">
              <a:solidFill>
                <a:schemeClr val="tx1"/>
              </a:solidFill>
              <a:effectLst/>
              <a:latin typeface="+mn-lt"/>
              <a:ea typeface="+mn-ea"/>
              <a:cs typeface="+mn-cs"/>
            </a:endParaRP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Een Zwitserse vrouw heeft vrijdag naakt betoogd op het plein voor het centraal station van Keulen tegen aanranders en verkrachters. </a:t>
            </a:r>
          </a:p>
          <a:p>
            <a:r>
              <a:rPr lang="nl-NL" sz="1200" b="0" i="0" kern="1200" dirty="0">
                <a:solidFill>
                  <a:schemeClr val="tx1"/>
                </a:solidFill>
                <a:effectLst/>
                <a:latin typeface="+mn-lt"/>
                <a:ea typeface="+mn-ea"/>
                <a:cs typeface="+mn-cs"/>
              </a:rPr>
              <a:t>Ze droeg een bord met de oproep om vrouwen te respecteren....</a:t>
            </a:r>
            <a:endParaRPr lang="nl-NL" dirty="0"/>
          </a:p>
        </p:txBody>
      </p:sp>
      <p:sp>
        <p:nvSpPr>
          <p:cNvPr id="4" name="Tijdelijke aanduiding voor dianummer 3"/>
          <p:cNvSpPr>
            <a:spLocks noGrp="1"/>
          </p:cNvSpPr>
          <p:nvPr>
            <p:ph type="sldNum" sz="quarter" idx="10"/>
          </p:nvPr>
        </p:nvSpPr>
        <p:spPr/>
        <p:txBody>
          <a:bodyPr/>
          <a:lstStyle/>
          <a:p>
            <a:fld id="{1FE16C7D-AD96-4E1B-94DF-C7F6E6101CF3}" type="slidenum">
              <a:rPr lang="nl-NL" smtClean="0"/>
              <a:t>48</a:t>
            </a:fld>
            <a:endParaRPr lang="nl-NL"/>
          </a:p>
        </p:txBody>
      </p:sp>
    </p:spTree>
    <p:extLst>
      <p:ext uri="{BB962C8B-B14F-4D97-AF65-F5344CB8AC3E}">
        <p14:creationId xmlns:p14="http://schemas.microsoft.com/office/powerpoint/2010/main" val="33688456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sz="1200" b="0" kern="1200" dirty="0">
                <a:solidFill>
                  <a:schemeClr val="tx1"/>
                </a:solidFill>
                <a:effectLst/>
                <a:latin typeface="+mn-lt"/>
                <a:ea typeface="+mn-ea"/>
                <a:cs typeface="+mn-cs"/>
              </a:rPr>
              <a:t>Uitspraak</a:t>
            </a:r>
            <a:r>
              <a:rPr lang="nl-NL" sz="1200" b="0" kern="1200" baseline="0" dirty="0">
                <a:solidFill>
                  <a:schemeClr val="tx1"/>
                </a:solidFill>
                <a:effectLst/>
                <a:latin typeface="+mn-lt"/>
                <a:ea typeface="+mn-ea"/>
                <a:cs typeface="+mn-cs"/>
              </a:rPr>
              <a:t> rechter Ierland: </a:t>
            </a:r>
            <a:endParaRPr lang="nl-NL" sz="1200" b="0" kern="1200" dirty="0">
              <a:solidFill>
                <a:schemeClr val="tx1"/>
              </a:solidFill>
              <a:effectLst/>
              <a:latin typeface="+mn-lt"/>
              <a:ea typeface="+mn-ea"/>
              <a:cs typeface="+mn-cs"/>
            </a:endParaRPr>
          </a:p>
          <a:p>
            <a:pPr fontAlgn="base"/>
            <a:r>
              <a:rPr lang="nl-NL" sz="1200" b="0" kern="1200" dirty="0">
                <a:solidFill>
                  <a:schemeClr val="tx1"/>
                </a:solidFill>
                <a:effectLst/>
                <a:latin typeface="+mn-lt"/>
                <a:ea typeface="+mn-ea"/>
                <a:cs typeface="+mn-cs"/>
              </a:rPr>
              <a:t>De advocaat van de verdachte had het soort ondergoed van het slachtoffer als argument vóór vrijwillige seks gebruikt.</a:t>
            </a:r>
            <a:r>
              <a:rPr lang="nl-NL" sz="1200" b="0" i="0" kern="1200" dirty="0">
                <a:solidFill>
                  <a:schemeClr val="tx1"/>
                </a:solidFill>
                <a:effectLst/>
                <a:latin typeface="+mn-lt"/>
                <a:ea typeface="+mn-ea"/>
                <a:cs typeface="+mn-cs"/>
              </a:rPr>
              <a:t> </a:t>
            </a:r>
          </a:p>
          <a:p>
            <a:pPr fontAlgn="base"/>
            <a:endParaRPr lang="nl-NL" sz="1200" b="0" i="0" kern="1200" dirty="0" smtClean="0">
              <a:solidFill>
                <a:schemeClr val="tx1"/>
              </a:solidFill>
              <a:effectLst/>
              <a:latin typeface="+mn-lt"/>
              <a:ea typeface="+mn-ea"/>
              <a:cs typeface="+mn-cs"/>
            </a:endParaRPr>
          </a:p>
          <a:p>
            <a:pPr fontAlgn="base"/>
            <a:r>
              <a:rPr lang="nl-NL" sz="1200" b="0" i="0" kern="1200" dirty="0" smtClean="0">
                <a:solidFill>
                  <a:schemeClr val="tx1"/>
                </a:solidFill>
                <a:effectLst/>
                <a:latin typeface="+mn-lt"/>
                <a:ea typeface="+mn-ea"/>
                <a:cs typeface="+mn-cs"/>
              </a:rPr>
              <a:t>Daar sprak een twaalfkoppige jury een 27-jarige man vrij van het verkrachten van een zeventienjarig meisje.</a:t>
            </a:r>
          </a:p>
          <a:p>
            <a:pPr fontAlgn="base"/>
            <a:r>
              <a:rPr lang="nl-NL" sz="1200" b="0" i="0" kern="1200" dirty="0" smtClean="0">
                <a:solidFill>
                  <a:schemeClr val="tx1"/>
                </a:solidFill>
                <a:effectLst/>
                <a:latin typeface="+mn-lt"/>
                <a:ea typeface="+mn-ea"/>
                <a:cs typeface="+mn-cs"/>
              </a:rPr>
              <a:t>Het argument dat moest bewijzen dat de seks met wederzijdse instemming was gebeurd: het meisje had tijdens de bewuste avond een string met kant gedragen.</a:t>
            </a:r>
          </a:p>
          <a:p>
            <a:pPr fontAlgn="base"/>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Dit is oud?  gedachtengoed: </a:t>
            </a:r>
            <a:r>
              <a:rPr lang="nl-NL" dirty="0"/>
              <a:t>Dit is nauwelijks een nieuw idee op het gebied van seksuele verleiding, al jaren wordt het gehanteerd in rechtbanken, </a:t>
            </a:r>
          </a:p>
          <a:p>
            <a:r>
              <a:rPr lang="nl-NL" dirty="0"/>
              <a:t>Het is ook de reden waarom zoveel vrouwen weigeren</a:t>
            </a:r>
            <a:r>
              <a:rPr lang="nl-NL" baseline="0" dirty="0"/>
              <a:t> </a:t>
            </a:r>
            <a:r>
              <a:rPr lang="nl-NL" dirty="0"/>
              <a:t>verkrachtingen te melden. </a:t>
            </a:r>
          </a:p>
          <a:p>
            <a:r>
              <a:rPr lang="nl-NL" dirty="0"/>
              <a:t>“</a:t>
            </a:r>
            <a:r>
              <a:rPr lang="nl-NL" dirty="0" err="1"/>
              <a:t>Mw</a:t>
            </a:r>
            <a:r>
              <a:rPr lang="nl-NL" dirty="0"/>
              <a:t>….  wat droeg u de nacht waarvan u beweert dat meneer ….u heeft verkracht?” </a:t>
            </a:r>
          </a:p>
          <a:p>
            <a:endParaRPr lang="nl-NL" dirty="0"/>
          </a:p>
          <a:p>
            <a:r>
              <a:rPr lang="nl-NL" dirty="0"/>
              <a:t>Ik hoop</a:t>
            </a:r>
            <a:r>
              <a:rPr lang="nl-NL" baseline="0" dirty="0"/>
              <a:t> dat </a:t>
            </a:r>
            <a:r>
              <a:rPr lang="nl-NL" dirty="0"/>
              <a:t>je begrijpt wat er verkeerd is aan deze vraag: Het impliceert dat het was hoe mevrouw ….was gekleed ervoor zorgde dat </a:t>
            </a:r>
            <a:r>
              <a:rPr lang="nl-NL" dirty="0" err="1"/>
              <a:t>Dhr</a:t>
            </a:r>
            <a:r>
              <a:rPr lang="nl-NL" dirty="0"/>
              <a:t> …. uit de struiken sprong en zijn penis in haar dwong. </a:t>
            </a:r>
          </a:p>
          <a:p>
            <a:endParaRPr lang="nl-NL" dirty="0"/>
          </a:p>
          <a:p>
            <a:r>
              <a:rPr lang="nl-NL" dirty="0"/>
              <a:t>En dan is er de volgende vraag: "</a:t>
            </a:r>
            <a:r>
              <a:rPr lang="nl-NL" dirty="0" err="1"/>
              <a:t>Mw</a:t>
            </a:r>
            <a:r>
              <a:rPr lang="nl-NL" dirty="0"/>
              <a:t> …. bent u een maagd? Met hoeveel mannen heb je seks gehad? ”</a:t>
            </a:r>
          </a:p>
          <a:p>
            <a:pPr marL="171450" indent="-171450">
              <a:buFontTx/>
              <a:buChar char="-"/>
            </a:pPr>
            <a:r>
              <a:rPr lang="nl-NL" dirty="0"/>
              <a:t>wat betekent dat als ze ooit vrijwillig seks heeft gehad, ze toestemming heeft gegeven aan elke man om seks met haar te hebben, zelfs tegen haar wil. </a:t>
            </a:r>
          </a:p>
          <a:p>
            <a:pPr fontAlgn="base"/>
            <a:endParaRPr lang="nl-NL" sz="1200" b="0" i="0" kern="1200" dirty="0">
              <a:solidFill>
                <a:schemeClr val="tx1"/>
              </a:solidFill>
              <a:effectLst/>
              <a:latin typeface="+mn-lt"/>
              <a:ea typeface="+mn-ea"/>
              <a:cs typeface="+mn-cs"/>
            </a:endParaRPr>
          </a:p>
          <a:p>
            <a:pPr fontAlgn="base"/>
            <a:r>
              <a:rPr lang="nl-NL" sz="1200" b="0" i="0" kern="1200" dirty="0" smtClean="0">
                <a:solidFill>
                  <a:schemeClr val="tx1"/>
                </a:solidFill>
                <a:effectLst/>
                <a:latin typeface="+mn-lt"/>
                <a:ea typeface="+mn-ea"/>
                <a:cs typeface="+mn-cs"/>
              </a:rPr>
              <a:t>Daarna gingen door heel Ierland vrouwen de straat op om te demonstreren tegen een zeer opmerkelijke en voor velen pijnlijke uitspraak van de rechtbank in Cork. </a:t>
            </a:r>
          </a:p>
          <a:p>
            <a:pPr fontAlgn="base"/>
            <a:endParaRPr lang="nl-NL" sz="12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FE16C7D-AD96-4E1B-94DF-C7F6E6101CF3}" type="slidenum">
              <a:rPr lang="nl-NL" smtClean="0"/>
              <a:t>49</a:t>
            </a:fld>
            <a:endParaRPr lang="nl-NL"/>
          </a:p>
        </p:txBody>
      </p:sp>
    </p:spTree>
    <p:extLst>
      <p:ext uri="{BB962C8B-B14F-4D97-AF65-F5344CB8AC3E}">
        <p14:creationId xmlns:p14="http://schemas.microsoft.com/office/powerpoint/2010/main" val="22325874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sz="1200" b="0" kern="1200" dirty="0">
                <a:solidFill>
                  <a:schemeClr val="tx1"/>
                </a:solidFill>
                <a:effectLst/>
                <a:latin typeface="+mn-lt"/>
                <a:ea typeface="+mn-ea"/>
                <a:cs typeface="+mn-cs"/>
              </a:rPr>
              <a:t>Enorme protesten tot in het</a:t>
            </a:r>
            <a:r>
              <a:rPr lang="nl-NL" sz="1200" b="0" kern="1200" baseline="0" dirty="0">
                <a:solidFill>
                  <a:schemeClr val="tx1"/>
                </a:solidFill>
                <a:effectLst/>
                <a:latin typeface="+mn-lt"/>
                <a:ea typeface="+mn-ea"/>
                <a:cs typeface="+mn-cs"/>
              </a:rPr>
              <a:t> parlement toe</a:t>
            </a:r>
            <a:r>
              <a:rPr lang="nl-NL" sz="1200" b="0" kern="1200" dirty="0">
                <a:solidFill>
                  <a:schemeClr val="tx1"/>
                </a:solidFill>
                <a:effectLst/>
                <a:latin typeface="+mn-lt"/>
                <a:ea typeface="+mn-ea"/>
                <a:cs typeface="+mn-cs"/>
              </a:rPr>
              <a:t>:</a:t>
            </a:r>
            <a:r>
              <a:rPr lang="nl-NL" sz="1200" b="0" kern="1200" baseline="0" dirty="0">
                <a:solidFill>
                  <a:schemeClr val="tx1"/>
                </a:solidFill>
                <a:effectLst/>
                <a:latin typeface="+mn-lt"/>
                <a:ea typeface="+mn-ea"/>
                <a:cs typeface="+mn-cs"/>
              </a:rPr>
              <a:t> </a:t>
            </a:r>
          </a:p>
          <a:p>
            <a:pPr fontAlgn="base"/>
            <a:r>
              <a:rPr lang="nl-NL" sz="1200" b="0" kern="1200" dirty="0">
                <a:solidFill>
                  <a:schemeClr val="tx1"/>
                </a:solidFill>
                <a:effectLst/>
                <a:latin typeface="+mn-lt"/>
                <a:ea typeface="+mn-ea"/>
                <a:cs typeface="+mn-cs"/>
              </a:rPr>
              <a:t>De Ierse vrouwen schrijven het op hun slips: dit pikken wij niet</a:t>
            </a:r>
          </a:p>
          <a:p>
            <a:pPr fontAlgn="base"/>
            <a:r>
              <a:rPr lang="nl-NL" sz="1200" b="0" kern="1200" dirty="0">
                <a:solidFill>
                  <a:schemeClr val="tx1"/>
                </a:solidFill>
                <a:effectLst/>
                <a:latin typeface="+mn-lt"/>
                <a:ea typeface="+mn-ea"/>
                <a:cs typeface="+mn-cs"/>
              </a:rPr>
              <a:t>In Ierland leidde een rechtbankvonnis vorige week tot protesten. </a:t>
            </a:r>
            <a:r>
              <a:rPr lang="nl-NL" sz="1200" b="0" i="0" kern="1200" dirty="0">
                <a:solidFill>
                  <a:schemeClr val="tx1"/>
                </a:solidFill>
                <a:effectLst/>
                <a:latin typeface="+mn-lt"/>
                <a:ea typeface="+mn-ea"/>
                <a:cs typeface="+mn-cs"/>
              </a:rPr>
              <a:t>Het vonnis leidde tot grote woedde op de advocaat van de man, die de ondergoedkeuze van het meisje in de rechtbank had genoemd. Op sociale media en op straat verenigden Ieren zich onder de hashtags #</a:t>
            </a:r>
            <a:r>
              <a:rPr lang="nl-NL" sz="1200" b="0" i="0" kern="1200" dirty="0" err="1">
                <a:solidFill>
                  <a:schemeClr val="tx1"/>
                </a:solidFill>
                <a:effectLst/>
                <a:latin typeface="+mn-lt"/>
                <a:ea typeface="+mn-ea"/>
                <a:cs typeface="+mn-cs"/>
              </a:rPr>
              <a:t>ThisIsNotConsent</a:t>
            </a:r>
            <a:r>
              <a:rPr lang="nl-NL" sz="1200" b="0" i="0" kern="1200" dirty="0">
                <a:solidFill>
                  <a:schemeClr val="tx1"/>
                </a:solidFill>
                <a:effectLst/>
                <a:latin typeface="+mn-lt"/>
                <a:ea typeface="+mn-ea"/>
                <a:cs typeface="+mn-cs"/>
              </a:rPr>
              <a:t>, #</a:t>
            </a:r>
            <a:r>
              <a:rPr lang="nl-NL" sz="1200" b="0" i="0" kern="1200" dirty="0" err="1">
                <a:solidFill>
                  <a:schemeClr val="tx1"/>
                </a:solidFill>
                <a:effectLst/>
                <a:latin typeface="+mn-lt"/>
                <a:ea typeface="+mn-ea"/>
                <a:cs typeface="+mn-cs"/>
              </a:rPr>
              <a:t>IBelieveHer</a:t>
            </a:r>
            <a:r>
              <a:rPr lang="nl-NL" sz="1200" b="0" i="0" kern="1200" dirty="0">
                <a:solidFill>
                  <a:schemeClr val="tx1"/>
                </a:solidFill>
                <a:effectLst/>
                <a:latin typeface="+mn-lt"/>
                <a:ea typeface="+mn-ea"/>
                <a:cs typeface="+mn-cs"/>
              </a:rPr>
              <a:t> en #</a:t>
            </a:r>
            <a:r>
              <a:rPr lang="nl-NL" sz="1200" b="0" i="0" kern="1200" dirty="0" err="1">
                <a:solidFill>
                  <a:schemeClr val="tx1"/>
                </a:solidFill>
                <a:effectLst/>
                <a:latin typeface="+mn-lt"/>
                <a:ea typeface="+mn-ea"/>
                <a:cs typeface="+mn-cs"/>
              </a:rPr>
              <a:t>EndVictimBlaming</a:t>
            </a:r>
            <a:r>
              <a:rPr lang="nl-NL" sz="1200" b="0" i="0" kern="1200" dirty="0">
                <a:solidFill>
                  <a:schemeClr val="tx1"/>
                </a:solidFill>
                <a:effectLst/>
                <a:latin typeface="+mn-lt"/>
                <a:ea typeface="+mn-ea"/>
                <a:cs typeface="+mn-cs"/>
              </a:rPr>
              <a:t>  en </a:t>
            </a:r>
            <a:r>
              <a:rPr lang="nl-NL" sz="1200" b="0" i="1" kern="1200" dirty="0" err="1">
                <a:solidFill>
                  <a:schemeClr val="tx1"/>
                </a:solidFill>
                <a:effectLst/>
                <a:latin typeface="+mn-lt"/>
                <a:ea typeface="+mn-ea"/>
                <a:cs typeface="+mn-cs"/>
              </a:rPr>
              <a:t>victim</a:t>
            </a:r>
            <a:r>
              <a:rPr lang="nl-NL" sz="1200" b="0" i="1" kern="1200" dirty="0">
                <a:solidFill>
                  <a:schemeClr val="tx1"/>
                </a:solidFill>
                <a:effectLst/>
                <a:latin typeface="+mn-lt"/>
                <a:ea typeface="+mn-ea"/>
                <a:cs typeface="+mn-cs"/>
              </a:rPr>
              <a:t> </a:t>
            </a:r>
            <a:r>
              <a:rPr lang="nl-NL" sz="1200" b="0" i="1" kern="1200" dirty="0" err="1">
                <a:solidFill>
                  <a:schemeClr val="tx1"/>
                </a:solidFill>
                <a:effectLst/>
                <a:latin typeface="+mn-lt"/>
                <a:ea typeface="+mn-ea"/>
                <a:cs typeface="+mn-cs"/>
              </a:rPr>
              <a:t>blaming</a:t>
            </a:r>
            <a:r>
              <a:rPr lang="nl-NL" sz="1200" b="0" i="0" kern="1200" dirty="0">
                <a:solidFill>
                  <a:schemeClr val="tx1"/>
                </a:solidFill>
                <a:effectLst/>
                <a:latin typeface="+mn-lt"/>
                <a:ea typeface="+mn-ea"/>
                <a:cs typeface="+mn-cs"/>
              </a:rPr>
              <a:t>, het idee dat het slachtoffer op enige manier schuld draagt aan seksueel geweld, aan te kaarten. Foto’s van beschreven slippen met daarop teksten tegen </a:t>
            </a:r>
            <a:r>
              <a:rPr lang="nl-NL" sz="1200" b="0" i="1" kern="1200" dirty="0" err="1">
                <a:solidFill>
                  <a:schemeClr val="tx1"/>
                </a:solidFill>
                <a:effectLst/>
                <a:latin typeface="+mn-lt"/>
                <a:ea typeface="+mn-ea"/>
                <a:cs typeface="+mn-cs"/>
              </a:rPr>
              <a:t>victim</a:t>
            </a:r>
            <a:r>
              <a:rPr lang="nl-NL" sz="1200" b="0" i="1" kern="1200" dirty="0">
                <a:solidFill>
                  <a:schemeClr val="tx1"/>
                </a:solidFill>
                <a:effectLst/>
                <a:latin typeface="+mn-lt"/>
                <a:ea typeface="+mn-ea"/>
                <a:cs typeface="+mn-cs"/>
              </a:rPr>
              <a:t> </a:t>
            </a:r>
            <a:r>
              <a:rPr lang="nl-NL" sz="1200" b="0" i="1" kern="1200" dirty="0" err="1">
                <a:solidFill>
                  <a:schemeClr val="tx1"/>
                </a:solidFill>
                <a:effectLst/>
                <a:latin typeface="+mn-lt"/>
                <a:ea typeface="+mn-ea"/>
                <a:cs typeface="+mn-cs"/>
              </a:rPr>
              <a:t>blaming</a:t>
            </a:r>
            <a:r>
              <a:rPr lang="nl-NL" sz="1200" b="0" i="0" kern="1200" dirty="0">
                <a:solidFill>
                  <a:schemeClr val="tx1"/>
                </a:solidFill>
                <a:effectLst/>
                <a:latin typeface="+mn-lt"/>
                <a:ea typeface="+mn-ea"/>
                <a:cs typeface="+mn-cs"/>
              </a:rPr>
              <a:t>, werden </a:t>
            </a:r>
            <a:r>
              <a:rPr lang="nl-NL" sz="1200" b="0" i="0" u="none" strike="noStrike" kern="1200" dirty="0">
                <a:solidFill>
                  <a:schemeClr val="tx1"/>
                </a:solidFill>
                <a:effectLst/>
                <a:latin typeface="+mn-lt"/>
                <a:ea typeface="+mn-ea"/>
                <a:cs typeface="+mn-cs"/>
                <a:hlinkClick r:id="rId3"/>
              </a:rPr>
              <a:t>op Twitter gedeeld</a:t>
            </a:r>
            <a:r>
              <a:rPr lang="nl-NL" sz="1200" b="0" i="0" kern="1200" dirty="0">
                <a:solidFill>
                  <a:schemeClr val="tx1"/>
                </a:solidFill>
                <a:effectLst/>
                <a:latin typeface="+mn-lt"/>
                <a:ea typeface="+mn-ea"/>
                <a:cs typeface="+mn-cs"/>
              </a:rPr>
              <a:t>. </a:t>
            </a:r>
          </a:p>
          <a:p>
            <a:endParaRPr lang="nl-NL" dirty="0"/>
          </a:p>
        </p:txBody>
      </p:sp>
      <p:sp>
        <p:nvSpPr>
          <p:cNvPr id="4" name="Tijdelijke aanduiding voor dianummer 3"/>
          <p:cNvSpPr>
            <a:spLocks noGrp="1"/>
          </p:cNvSpPr>
          <p:nvPr>
            <p:ph type="sldNum" sz="quarter" idx="10"/>
          </p:nvPr>
        </p:nvSpPr>
        <p:spPr/>
        <p:txBody>
          <a:bodyPr/>
          <a:lstStyle/>
          <a:p>
            <a:fld id="{1FE16C7D-AD96-4E1B-94DF-C7F6E6101CF3}" type="slidenum">
              <a:rPr lang="nl-NL" smtClean="0"/>
              <a:t>50</a:t>
            </a:fld>
            <a:endParaRPr lang="nl-NL"/>
          </a:p>
        </p:txBody>
      </p:sp>
    </p:spTree>
    <p:extLst>
      <p:ext uri="{BB962C8B-B14F-4D97-AF65-F5344CB8AC3E}">
        <p14:creationId xmlns:p14="http://schemas.microsoft.com/office/powerpoint/2010/main" val="21795809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kern="1200" dirty="0">
                <a:solidFill>
                  <a:schemeClr val="tx1"/>
                </a:solidFill>
                <a:effectLst/>
                <a:latin typeface="+mn-lt"/>
                <a:ea typeface="+mn-ea"/>
                <a:cs typeface="+mn-cs"/>
              </a:rPr>
              <a:t>"It might seem embarrassing to show a pair of thongs in this incongruous setting," said member of parliament Ruth Coppinger -- pulling the underwear from her </a:t>
            </a:r>
            <a:r>
              <a:rPr lang="en-US" sz="1200" b="0" i="0" kern="1200" dirty="0" smtClean="0">
                <a:solidFill>
                  <a:schemeClr val="tx1"/>
                </a:solidFill>
                <a:effectLst/>
                <a:latin typeface="+mn-lt"/>
                <a:ea typeface="+mn-ea"/>
                <a:cs typeface="+mn-cs"/>
              </a:rPr>
              <a:t>sleeve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Wie </a:t>
            </a:r>
            <a:r>
              <a:rPr lang="en-US" sz="1200" b="0" i="0" kern="1200" dirty="0" err="1">
                <a:solidFill>
                  <a:schemeClr val="tx1"/>
                </a:solidFill>
                <a:effectLst/>
                <a:latin typeface="+mn-lt"/>
                <a:ea typeface="+mn-ea"/>
                <a:cs typeface="+mn-cs"/>
              </a:rPr>
              <a:t>vindt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kleding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maken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heeft</a:t>
            </a:r>
            <a:r>
              <a:rPr lang="en-US" sz="1200" b="0" i="0" kern="1200" dirty="0">
                <a:solidFill>
                  <a:schemeClr val="tx1"/>
                </a:solidFill>
                <a:effectLst/>
                <a:latin typeface="+mn-lt"/>
                <a:ea typeface="+mn-ea"/>
                <a:cs typeface="+mn-cs"/>
              </a:rPr>
              <a:t> met </a:t>
            </a:r>
            <a:r>
              <a:rPr lang="en-US" sz="1200" b="0" i="0" kern="1200" dirty="0" err="1">
                <a:solidFill>
                  <a:schemeClr val="tx1"/>
                </a:solidFill>
                <a:effectLst/>
                <a:latin typeface="+mn-lt"/>
                <a:ea typeface="+mn-ea"/>
                <a:cs typeface="+mn-cs"/>
              </a:rPr>
              <a:t>seksueel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misbruik</a:t>
            </a:r>
            <a:r>
              <a:rPr lang="en-US" sz="1200" b="0" i="0" kern="1200" dirty="0">
                <a:solidFill>
                  <a:schemeClr val="tx1"/>
                </a:solidFill>
                <a:effectLst/>
                <a:latin typeface="+mn-lt"/>
                <a:ea typeface="+mn-ea"/>
                <a:cs typeface="+mn-cs"/>
              </a:rPr>
              <a:t> ?</a:t>
            </a:r>
            <a:endParaRPr lang="nl-NL" dirty="0"/>
          </a:p>
        </p:txBody>
      </p:sp>
      <p:sp>
        <p:nvSpPr>
          <p:cNvPr id="4" name="Tijdelijke aanduiding voor dianummer 3"/>
          <p:cNvSpPr>
            <a:spLocks noGrp="1"/>
          </p:cNvSpPr>
          <p:nvPr>
            <p:ph type="sldNum" sz="quarter" idx="10"/>
          </p:nvPr>
        </p:nvSpPr>
        <p:spPr/>
        <p:txBody>
          <a:bodyPr/>
          <a:lstStyle/>
          <a:p>
            <a:fld id="{1FE16C7D-AD96-4E1B-94DF-C7F6E6101CF3}" type="slidenum">
              <a:rPr lang="nl-NL" smtClean="0"/>
              <a:t>51</a:t>
            </a:fld>
            <a:endParaRPr lang="nl-NL"/>
          </a:p>
        </p:txBody>
      </p:sp>
    </p:spTree>
    <p:extLst>
      <p:ext uri="{BB962C8B-B14F-4D97-AF65-F5344CB8AC3E}">
        <p14:creationId xmlns:p14="http://schemas.microsoft.com/office/powerpoint/2010/main" val="15190512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sz="1200" b="1" i="0" kern="1200" dirty="0">
                <a:solidFill>
                  <a:schemeClr val="tx1"/>
                </a:solidFill>
                <a:effectLst/>
                <a:latin typeface="+mn-lt"/>
                <a:ea typeface="+mn-ea"/>
                <a:cs typeface="+mn-cs"/>
              </a:rPr>
              <a:t>Egyptische politici: Vrouwen vragen zelf om verkrachting</a:t>
            </a:r>
          </a:p>
          <a:p>
            <a:r>
              <a:rPr lang="nl-NL" sz="1200" b="0" i="0" kern="1200" dirty="0">
                <a:solidFill>
                  <a:schemeClr val="tx1"/>
                </a:solidFill>
                <a:effectLst/>
                <a:latin typeface="+mn-lt"/>
                <a:ea typeface="+mn-ea"/>
                <a:cs typeface="+mn-cs"/>
              </a:rPr>
              <a:t>Steeds meer vrouwen worden tijdens demonstraties voor een beter Egypte op straat verkracht, maar de nieuwe politieke elite vindt dat ze er zelf om vragen. Dat schrijft de </a:t>
            </a:r>
            <a:r>
              <a:rPr lang="nl-NL" sz="1200" b="0" i="0" u="none" strike="noStrike" kern="1200" dirty="0">
                <a:solidFill>
                  <a:schemeClr val="tx1"/>
                </a:solidFill>
                <a:effectLst/>
                <a:latin typeface="+mn-lt"/>
                <a:ea typeface="+mn-ea"/>
                <a:cs typeface="+mn-cs"/>
                <a:hlinkClick r:id="rId3"/>
              </a:rPr>
              <a:t>New York Times</a:t>
            </a:r>
            <a:r>
              <a:rPr lang="nl-NL" sz="1200" b="0" i="0" kern="1200" dirty="0">
                <a:solidFill>
                  <a:schemeClr val="tx1"/>
                </a:solidFill>
                <a:effectLst/>
                <a:latin typeface="+mn-lt"/>
                <a:ea typeface="+mn-ea"/>
                <a:cs typeface="+mn-cs"/>
              </a:rPr>
              <a:t>.</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'Soms', zegt Adel Abdel </a:t>
            </a:r>
            <a:r>
              <a:rPr lang="nl-NL" sz="1200" b="0" i="0" kern="1200" dirty="0" err="1">
                <a:solidFill>
                  <a:schemeClr val="tx1"/>
                </a:solidFill>
                <a:effectLst/>
                <a:latin typeface="+mn-lt"/>
                <a:ea typeface="+mn-ea"/>
                <a:cs typeface="+mn-cs"/>
              </a:rPr>
              <a:t>Maqsoud</a:t>
            </a:r>
            <a:r>
              <a:rPr lang="nl-NL" sz="1200" b="0" i="0" kern="1200" dirty="0">
                <a:solidFill>
                  <a:schemeClr val="tx1"/>
                </a:solidFill>
                <a:effectLst/>
                <a:latin typeface="+mn-lt"/>
                <a:ea typeface="+mn-ea"/>
                <a:cs typeface="+mn-cs"/>
              </a:rPr>
              <a:t> </a:t>
            </a:r>
            <a:r>
              <a:rPr lang="nl-NL" sz="1200" b="0" i="0" kern="1200" dirty="0" err="1">
                <a:solidFill>
                  <a:schemeClr val="tx1"/>
                </a:solidFill>
                <a:effectLst/>
                <a:latin typeface="+mn-lt"/>
                <a:ea typeface="+mn-ea"/>
                <a:cs typeface="+mn-cs"/>
              </a:rPr>
              <a:t>Afifi</a:t>
            </a:r>
            <a:r>
              <a:rPr lang="nl-NL" sz="1200" b="0" i="0" kern="1200" dirty="0">
                <a:solidFill>
                  <a:schemeClr val="tx1"/>
                </a:solidFill>
                <a:effectLst/>
                <a:latin typeface="+mn-lt"/>
                <a:ea typeface="+mn-ea"/>
                <a:cs typeface="+mn-cs"/>
              </a:rPr>
              <a:t>, een hoge politieofficier en conservatieve islamist, 'draagt een meisje voor 100 procent bij aan haar eigen verkrachting door zichzelf in deze omstandigheden te brengen.'</a:t>
            </a:r>
            <a:r>
              <a:rPr lang="nl-NL" dirty="0"/>
              <a:t/>
            </a:r>
            <a:br>
              <a:rPr lang="nl-NL" dirty="0"/>
            </a:br>
            <a:r>
              <a:rPr lang="nl-NL" dirty="0"/>
              <a:t/>
            </a:r>
            <a:br>
              <a:rPr lang="nl-NL" dirty="0"/>
            </a:br>
            <a:r>
              <a:rPr lang="nl-NL" sz="1200" b="0" i="0" kern="1200" dirty="0">
                <a:solidFill>
                  <a:schemeClr val="tx1"/>
                </a:solidFill>
                <a:effectLst/>
                <a:latin typeface="+mn-lt"/>
                <a:ea typeface="+mn-ea"/>
                <a:cs typeface="+mn-cs"/>
              </a:rPr>
              <a:t>Seksuele intimidatie is zeker geen nieuwkomer in Egypte, maar de verkrachtingen op het </a:t>
            </a:r>
            <a:r>
              <a:rPr lang="nl-NL" sz="1200" b="0" i="0" kern="1200" dirty="0" err="1">
                <a:solidFill>
                  <a:schemeClr val="tx1"/>
                </a:solidFill>
                <a:effectLst/>
                <a:latin typeface="+mn-lt"/>
                <a:ea typeface="+mn-ea"/>
                <a:cs typeface="+mn-cs"/>
              </a:rPr>
              <a:t>Tahrirplein</a:t>
            </a:r>
            <a:r>
              <a:rPr lang="nl-NL" sz="1200" b="0" i="0" kern="1200" dirty="0">
                <a:solidFill>
                  <a:schemeClr val="tx1"/>
                </a:solidFill>
                <a:effectLst/>
                <a:latin typeface="+mn-lt"/>
                <a:ea typeface="+mn-ea"/>
                <a:cs typeface="+mn-cs"/>
              </a:rPr>
              <a:t> zijn van een hele andere orde: grote groepen mannen drijven vrouwen die komen demonstreren in de hoek en verkrachten hen met veel geweld.</a:t>
            </a:r>
            <a:r>
              <a:rPr lang="nl-NL" dirty="0"/>
              <a:t/>
            </a:r>
            <a:br>
              <a:rPr lang="nl-NL" dirty="0"/>
            </a:br>
            <a:r>
              <a:rPr lang="nl-NL" dirty="0"/>
              <a:t/>
            </a:r>
            <a:br>
              <a:rPr lang="nl-NL" dirty="0"/>
            </a:br>
            <a:r>
              <a:rPr lang="nl-NL" sz="1200" b="0" i="0" kern="1200" dirty="0">
                <a:solidFill>
                  <a:schemeClr val="tx1"/>
                </a:solidFill>
                <a:effectLst/>
                <a:latin typeface="+mn-lt"/>
                <a:ea typeface="+mn-ea"/>
                <a:cs typeface="+mn-cs"/>
              </a:rPr>
              <a:t>Deze vrouwen, verklaren ook leden van de regeringspartij de Moslimbroederschap, hebben de verkrachtingen zelf uitgelokt.</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a:t>
            </a:r>
          </a:p>
          <a:p>
            <a:r>
              <a:rPr lang="nl-NL" sz="1200" b="0" i="0" kern="1200" dirty="0">
                <a:solidFill>
                  <a:schemeClr val="tx1"/>
                </a:solidFill>
                <a:effectLst/>
                <a:latin typeface="+mn-lt"/>
                <a:ea typeface="+mn-ea"/>
                <a:cs typeface="+mn-cs"/>
              </a:rPr>
              <a:t>Conclusie:</a:t>
            </a:r>
            <a:r>
              <a:rPr lang="nl-NL" sz="1200" b="0" i="0" kern="1200" baseline="0" dirty="0">
                <a:solidFill>
                  <a:schemeClr val="tx1"/>
                </a:solidFill>
                <a:effectLst/>
                <a:latin typeface="+mn-lt"/>
                <a:ea typeface="+mn-ea"/>
                <a:cs typeface="+mn-cs"/>
              </a:rPr>
              <a:t> </a:t>
            </a:r>
            <a:r>
              <a:rPr lang="nl-NL" sz="1200" b="0" i="0" kern="1200" dirty="0" err="1">
                <a:solidFill>
                  <a:schemeClr val="tx1"/>
                </a:solidFill>
                <a:effectLst/>
                <a:latin typeface="+mn-lt"/>
                <a:ea typeface="+mn-ea"/>
                <a:cs typeface="+mn-cs"/>
              </a:rPr>
              <a:t>vormenloze</a:t>
            </a:r>
            <a:r>
              <a:rPr lang="nl-NL" sz="1200" b="0" i="0" kern="1200" dirty="0">
                <a:solidFill>
                  <a:schemeClr val="tx1"/>
                </a:solidFill>
                <a:effectLst/>
                <a:latin typeface="+mn-lt"/>
                <a:ea typeface="+mn-ea"/>
                <a:cs typeface="+mn-cs"/>
              </a:rPr>
              <a:t> kleding helpt niet… waar gaat het om? </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De </a:t>
            </a:r>
            <a:r>
              <a:rPr lang="nl-NL" sz="1200" b="0" i="0" kern="1200" dirty="0" err="1">
                <a:solidFill>
                  <a:schemeClr val="tx1"/>
                </a:solidFill>
                <a:effectLst/>
                <a:latin typeface="+mn-lt"/>
                <a:ea typeface="+mn-ea"/>
                <a:cs typeface="+mn-cs"/>
              </a:rPr>
              <a:t>mindset</a:t>
            </a:r>
            <a:r>
              <a:rPr lang="nl-NL" sz="1200" b="0" i="0" kern="1200" dirty="0">
                <a:solidFill>
                  <a:schemeClr val="tx1"/>
                </a:solidFill>
                <a:effectLst/>
                <a:latin typeface="+mn-lt"/>
                <a:ea typeface="+mn-ea"/>
                <a:cs typeface="+mn-cs"/>
              </a:rPr>
              <a:t> van mannen</a:t>
            </a:r>
            <a:r>
              <a:rPr lang="nl-NL" sz="1200" b="0" i="0" kern="1200" baseline="0" dirty="0">
                <a:solidFill>
                  <a:schemeClr val="tx1"/>
                </a:solidFill>
                <a:effectLst/>
                <a:latin typeface="+mn-lt"/>
                <a:ea typeface="+mn-ea"/>
                <a:cs typeface="+mn-cs"/>
              </a:rPr>
              <a:t> die vinden dat een vrouw te nemen is </a:t>
            </a:r>
            <a:endParaRPr lang="nl-NL" sz="1200" b="0" i="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argument</a:t>
            </a:r>
            <a:r>
              <a:rPr lang="nl-NL" sz="1200" kern="1200" baseline="0" dirty="0">
                <a:solidFill>
                  <a:schemeClr val="tx1"/>
                </a:solidFill>
                <a:effectLst/>
                <a:latin typeface="+mn-lt"/>
                <a:ea typeface="+mn-ea"/>
                <a:cs typeface="+mn-cs"/>
              </a:rPr>
              <a:t> om </a:t>
            </a:r>
            <a:r>
              <a:rPr lang="nl-NL" sz="1200" kern="1200" dirty="0" err="1">
                <a:solidFill>
                  <a:schemeClr val="tx1"/>
                </a:solidFill>
                <a:effectLst/>
                <a:latin typeface="+mn-lt"/>
                <a:ea typeface="+mn-ea"/>
                <a:cs typeface="+mn-cs"/>
              </a:rPr>
              <a:t>any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natural</a:t>
            </a:r>
            <a:r>
              <a:rPr lang="nl-NL" sz="1200" kern="1200" dirty="0">
                <a:solidFill>
                  <a:schemeClr val="tx1"/>
                </a:solidFill>
                <a:effectLst/>
                <a:latin typeface="+mn-lt"/>
                <a:ea typeface="+mn-ea"/>
                <a:cs typeface="+mn-cs"/>
              </a:rPr>
              <a:t> body </a:t>
            </a:r>
            <a:r>
              <a:rPr lang="nl-NL" sz="1200" kern="1200" dirty="0" err="1">
                <a:solidFill>
                  <a:schemeClr val="tx1"/>
                </a:solidFill>
                <a:effectLst/>
                <a:latin typeface="+mn-lt"/>
                <a:ea typeface="+mn-ea"/>
                <a:cs typeface="+mn-cs"/>
              </a:rPr>
              <a:t>shape</a:t>
            </a:r>
            <a:r>
              <a:rPr lang="nl-NL" sz="1200" kern="1200" dirty="0">
                <a:solidFill>
                  <a:schemeClr val="tx1"/>
                </a:solidFill>
                <a:effectLst/>
                <a:latin typeface="+mn-lt"/>
                <a:ea typeface="+mn-ea"/>
                <a:cs typeface="+mn-cs"/>
              </a:rPr>
              <a:t> te </a:t>
            </a:r>
            <a:r>
              <a:rPr lang="nl-NL" sz="1200" kern="1200" dirty="0" err="1">
                <a:solidFill>
                  <a:schemeClr val="tx1"/>
                </a:solidFill>
                <a:effectLst/>
                <a:latin typeface="+mn-lt"/>
                <a:ea typeface="+mn-ea"/>
                <a:cs typeface="+mn-cs"/>
              </a:rPr>
              <a:t>minimalizeren</a:t>
            </a:r>
            <a:r>
              <a:rPr lang="nl-NL" sz="1200" kern="1200" dirty="0">
                <a:solidFill>
                  <a:schemeClr val="tx1"/>
                </a:solidFill>
                <a:effectLst/>
                <a:latin typeface="+mn-lt"/>
                <a:ea typeface="+mn-ea"/>
                <a:cs typeface="+mn-cs"/>
              </a:rPr>
              <a:t> houdt geen stand!</a:t>
            </a:r>
            <a:endParaRPr lang="nl-NL" sz="1200" b="0" i="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1FE16C7D-AD96-4E1B-94DF-C7F6E6101CF3}" type="slidenum">
              <a:rPr lang="nl-NL" smtClean="0"/>
              <a:t>52</a:t>
            </a:fld>
            <a:endParaRPr lang="nl-NL"/>
          </a:p>
        </p:txBody>
      </p:sp>
    </p:spTree>
    <p:extLst>
      <p:ext uri="{BB962C8B-B14F-4D97-AF65-F5344CB8AC3E}">
        <p14:creationId xmlns:p14="http://schemas.microsoft.com/office/powerpoint/2010/main" val="3851996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Terug naar Marijke</a:t>
            </a:r>
          </a:p>
          <a:p>
            <a:endParaRPr lang="nl-NL" dirty="0"/>
          </a:p>
          <a:p>
            <a:r>
              <a:rPr lang="nl-NL" dirty="0"/>
              <a:t>Eigenlijk gaat het niet om NEE zeggen</a:t>
            </a:r>
          </a:p>
          <a:p>
            <a:r>
              <a:rPr lang="nl-NL" dirty="0"/>
              <a:t>Kan je allebei JA zeggen!!!!</a:t>
            </a:r>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53</a:t>
            </a:fld>
            <a:endParaRPr lang="nl-NL"/>
          </a:p>
        </p:txBody>
      </p:sp>
    </p:spTree>
    <p:extLst>
      <p:ext uri="{BB962C8B-B14F-4D97-AF65-F5344CB8AC3E}">
        <p14:creationId xmlns:p14="http://schemas.microsoft.com/office/powerpoint/2010/main" val="3234288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Aft>
                <a:spcPts val="0"/>
              </a:spcAft>
            </a:pPr>
            <a:r>
              <a:rPr lang="nl-NL" sz="1400" b="1" u="sng" dirty="0">
                <a:effectLst/>
                <a:latin typeface="+mn-lt"/>
                <a:ea typeface="Calibri"/>
                <a:cs typeface="Times New Roman"/>
              </a:rPr>
              <a:t>Ad 1. Wat kan een kind meemaken? …. </a:t>
            </a:r>
          </a:p>
          <a:p>
            <a:pPr>
              <a:spcAft>
                <a:spcPts val="0"/>
              </a:spcAft>
            </a:pPr>
            <a:r>
              <a:rPr lang="nl-NL" sz="1400" b="1" u="sng" dirty="0">
                <a:effectLst/>
                <a:latin typeface="+mn-lt"/>
                <a:ea typeface="Calibri"/>
                <a:cs typeface="Times New Roman"/>
              </a:rPr>
              <a:t>Jullie hebben te maken met volwassen waarvan een deel kinderen in huis heeft</a:t>
            </a:r>
          </a:p>
          <a:p>
            <a:pPr>
              <a:spcAft>
                <a:spcPts val="0"/>
              </a:spcAft>
            </a:pPr>
            <a:endParaRPr lang="nl-NL" sz="1200" dirty="0">
              <a:effectLst/>
              <a:latin typeface="+mn-lt"/>
              <a:ea typeface="Calibri"/>
              <a:cs typeface="Times New Roman"/>
            </a:endParaRPr>
          </a:p>
          <a:p>
            <a:pPr>
              <a:spcAft>
                <a:spcPts val="0"/>
              </a:spcAft>
            </a:pPr>
            <a:endParaRPr lang="nl-NL" sz="1200" dirty="0">
              <a:effectLst/>
              <a:latin typeface="+mn-lt"/>
              <a:ea typeface="Calibri"/>
              <a:cs typeface="Times New Roman"/>
            </a:endParaRPr>
          </a:p>
          <a:p>
            <a:pPr>
              <a:spcAft>
                <a:spcPts val="0"/>
              </a:spcAft>
            </a:pPr>
            <a:r>
              <a:rPr lang="nl-NL" sz="1200" dirty="0">
                <a:effectLst/>
                <a:latin typeface="+mn-lt"/>
                <a:ea typeface="Calibri"/>
                <a:cs typeface="Times New Roman"/>
              </a:rPr>
              <a:t>Verwerking: schrijven op een groot vel – ieder een stift</a:t>
            </a:r>
          </a:p>
          <a:p>
            <a:pPr>
              <a:spcAft>
                <a:spcPts val="0"/>
              </a:spcAft>
            </a:pPr>
            <a:r>
              <a:rPr lang="nl-NL" sz="1200" dirty="0">
                <a:effectLst/>
                <a:latin typeface="+mn-lt"/>
                <a:ea typeface="Calibri"/>
                <a:cs typeface="Times New Roman"/>
              </a:rPr>
              <a:t> </a:t>
            </a:r>
          </a:p>
          <a:p>
            <a:pPr>
              <a:spcAft>
                <a:spcPts val="0"/>
              </a:spcAft>
            </a:pPr>
            <a:r>
              <a:rPr lang="nl-NL" sz="1200" dirty="0">
                <a:effectLst/>
                <a:latin typeface="+mn-lt"/>
                <a:ea typeface="Calibri"/>
                <a:cs typeface="Times New Roman"/>
              </a:rPr>
              <a:t>Vraag:  welke ingrijpende ervaring ben jij tegengekomen bij volwassen die invloed heeft op kinderen?</a:t>
            </a:r>
          </a:p>
          <a:p>
            <a:pPr>
              <a:spcAft>
                <a:spcPts val="0"/>
              </a:spcAft>
            </a:pPr>
            <a:r>
              <a:rPr lang="nl-NL" sz="1200" dirty="0">
                <a:effectLst/>
                <a:latin typeface="+mn-lt"/>
                <a:ea typeface="Calibri"/>
                <a:cs typeface="Times New Roman"/>
              </a:rPr>
              <a:t>	Ziekte (somatisch/depressie)</a:t>
            </a:r>
          </a:p>
          <a:p>
            <a:pPr>
              <a:spcAft>
                <a:spcPts val="0"/>
              </a:spcAft>
            </a:pPr>
            <a:r>
              <a:rPr lang="nl-NL" sz="1200" dirty="0">
                <a:effectLst/>
                <a:latin typeface="+mn-lt"/>
                <a:ea typeface="Calibri"/>
                <a:cs typeface="Times New Roman"/>
              </a:rPr>
              <a:t>	Echtscheiding</a:t>
            </a:r>
          </a:p>
          <a:p>
            <a:pPr>
              <a:spcAft>
                <a:spcPts val="0"/>
              </a:spcAft>
            </a:pPr>
            <a:r>
              <a:rPr lang="nl-NL" sz="1200" dirty="0">
                <a:effectLst/>
                <a:latin typeface="+mn-lt"/>
                <a:ea typeface="Calibri"/>
                <a:cs typeface="Times New Roman"/>
              </a:rPr>
              <a:t>	gepest</a:t>
            </a:r>
          </a:p>
          <a:p>
            <a:pPr>
              <a:spcAft>
                <a:spcPts val="0"/>
              </a:spcAft>
            </a:pPr>
            <a:r>
              <a:rPr lang="nl-NL" sz="1200" dirty="0">
                <a:effectLst/>
                <a:latin typeface="+mn-lt"/>
                <a:ea typeface="Calibri"/>
                <a:cs typeface="Times New Roman"/>
              </a:rPr>
              <a:t>	middelen misbruik/verslaving</a:t>
            </a:r>
          </a:p>
          <a:p>
            <a:pPr>
              <a:spcAft>
                <a:spcPts val="0"/>
              </a:spcAft>
            </a:pPr>
            <a:r>
              <a:rPr lang="nl-NL" sz="1200" dirty="0">
                <a:effectLst/>
                <a:latin typeface="+mn-lt"/>
                <a:ea typeface="Calibri"/>
                <a:cs typeface="Times New Roman"/>
              </a:rPr>
              <a:t>	psychiatrie</a:t>
            </a:r>
          </a:p>
          <a:p>
            <a:pPr>
              <a:spcAft>
                <a:spcPts val="0"/>
              </a:spcAft>
            </a:pPr>
            <a:r>
              <a:rPr lang="nl-NL" sz="1200" dirty="0">
                <a:effectLst/>
                <a:latin typeface="+mn-lt"/>
                <a:ea typeface="Calibri"/>
                <a:cs typeface="Times New Roman"/>
              </a:rPr>
              <a:t>	geen aandacht/geen liefde</a:t>
            </a:r>
          </a:p>
          <a:p>
            <a:pPr>
              <a:spcAft>
                <a:spcPts val="0"/>
              </a:spcAft>
            </a:pPr>
            <a:r>
              <a:rPr lang="nl-NL" sz="1200" dirty="0">
                <a:effectLst/>
                <a:latin typeface="+mn-lt"/>
                <a:ea typeface="Calibri"/>
                <a:cs typeface="Times New Roman"/>
              </a:rPr>
              <a:t>	geslagen/uitgescholden</a:t>
            </a:r>
          </a:p>
          <a:p>
            <a:endParaRPr lang="nl-NL" dirty="0"/>
          </a:p>
        </p:txBody>
      </p:sp>
      <p:sp>
        <p:nvSpPr>
          <p:cNvPr id="4" name="Tijdelijke aanduiding voor dianummer 3"/>
          <p:cNvSpPr>
            <a:spLocks noGrp="1"/>
          </p:cNvSpPr>
          <p:nvPr>
            <p:ph type="sldNum" sz="quarter" idx="10"/>
          </p:nvPr>
        </p:nvSpPr>
        <p:spPr/>
        <p:txBody>
          <a:bodyPr/>
          <a:lstStyle/>
          <a:p>
            <a:fld id="{A7C6E575-FB24-4DC3-81E4-949D3031737A}" type="slidenum">
              <a:rPr lang="nl-NL" smtClean="0"/>
              <a:t>6</a:t>
            </a:fld>
            <a:endParaRPr lang="nl-NL"/>
          </a:p>
        </p:txBody>
      </p:sp>
    </p:spTree>
    <p:extLst>
      <p:ext uri="{BB962C8B-B14F-4D97-AF65-F5344CB8AC3E}">
        <p14:creationId xmlns:p14="http://schemas.microsoft.com/office/powerpoint/2010/main" val="12783021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err="1">
                <a:solidFill>
                  <a:srgbClr val="333333"/>
                </a:solidFill>
                <a:effectLst/>
                <a:latin typeface="Avenir"/>
              </a:rPr>
              <a:t>Victim</a:t>
            </a:r>
            <a:r>
              <a:rPr lang="nl-NL" b="0" i="0" dirty="0">
                <a:solidFill>
                  <a:srgbClr val="333333"/>
                </a:solidFill>
                <a:effectLst/>
                <a:latin typeface="Avenir"/>
              </a:rPr>
              <a:t> </a:t>
            </a:r>
            <a:r>
              <a:rPr lang="nl-NL" b="0" i="0" dirty="0" err="1">
                <a:solidFill>
                  <a:srgbClr val="333333"/>
                </a:solidFill>
                <a:effectLst/>
                <a:latin typeface="Avenir"/>
              </a:rPr>
              <a:t>blaming</a:t>
            </a:r>
            <a:r>
              <a:rPr lang="nl-NL" b="0" i="0" dirty="0">
                <a:solidFill>
                  <a:srgbClr val="333333"/>
                </a:solidFill>
                <a:effectLst/>
                <a:latin typeface="Avenir"/>
              </a:rPr>
              <a:t> heeft wel gevolgen!</a:t>
            </a:r>
          </a:p>
          <a:p>
            <a:endParaRPr lang="nl-NL" b="0" i="0" dirty="0">
              <a:solidFill>
                <a:srgbClr val="333333"/>
              </a:solidFill>
              <a:effectLst/>
              <a:latin typeface="Avenir"/>
            </a:endParaRPr>
          </a:p>
          <a:p>
            <a:endParaRPr lang="nl-NL" b="0" i="0" dirty="0">
              <a:solidFill>
                <a:srgbClr val="333333"/>
              </a:solidFill>
              <a:effectLst/>
              <a:latin typeface="Avenir"/>
            </a:endParaRPr>
          </a:p>
          <a:p>
            <a:r>
              <a:rPr lang="nl-NL" b="0" i="0" dirty="0" err="1" smtClean="0">
                <a:solidFill>
                  <a:srgbClr val="333333"/>
                </a:solidFill>
                <a:effectLst/>
                <a:latin typeface="Avenir"/>
              </a:rPr>
              <a:t>Victim</a:t>
            </a:r>
            <a:r>
              <a:rPr lang="nl-NL" b="0" i="0" dirty="0" smtClean="0">
                <a:solidFill>
                  <a:srgbClr val="333333"/>
                </a:solidFill>
                <a:effectLst/>
                <a:latin typeface="Avenir"/>
              </a:rPr>
              <a:t> </a:t>
            </a:r>
            <a:r>
              <a:rPr lang="nl-NL" b="0" i="0" dirty="0" err="1" smtClean="0">
                <a:solidFill>
                  <a:srgbClr val="333333"/>
                </a:solidFill>
                <a:effectLst/>
                <a:latin typeface="Avenir"/>
              </a:rPr>
              <a:t>blaming</a:t>
            </a:r>
            <a:r>
              <a:rPr lang="nl-NL" b="0" i="0" dirty="0" smtClean="0">
                <a:solidFill>
                  <a:srgbClr val="333333"/>
                </a:solidFill>
                <a:effectLst/>
                <a:latin typeface="Avenir"/>
              </a:rPr>
              <a:t>, zeker na seksueel misbruik, is een hardnekkig fenomeen dat veel schade brengt. </a:t>
            </a:r>
          </a:p>
          <a:p>
            <a:r>
              <a:rPr lang="nl-NL" b="0" i="0" dirty="0" smtClean="0">
                <a:solidFill>
                  <a:srgbClr val="333333"/>
                </a:solidFill>
                <a:effectLst/>
                <a:latin typeface="Avenir"/>
              </a:rPr>
              <a:t>Wanneer een slachtoffer het gevoel krijgt niet geloofd of niet erkend te worden, kan dit van grote invloed zijn op de verwerking en het herstel. </a:t>
            </a:r>
          </a:p>
          <a:p>
            <a:r>
              <a:rPr lang="nl-NL" b="0" i="0" dirty="0" smtClean="0">
                <a:solidFill>
                  <a:srgbClr val="333333"/>
                </a:solidFill>
                <a:effectLst/>
                <a:latin typeface="Avenir"/>
              </a:rPr>
              <a:t>Negatieve reacties kunnen zelfs maken dat een slachtoffer (gevoelsmatig) een tweede keer slachtoffer wordt (secundaire </a:t>
            </a:r>
            <a:r>
              <a:rPr lang="nl-NL" b="0" i="0" dirty="0" err="1" smtClean="0">
                <a:solidFill>
                  <a:srgbClr val="333333"/>
                </a:solidFill>
                <a:effectLst/>
                <a:latin typeface="Avenir"/>
              </a:rPr>
              <a:t>victimisatie</a:t>
            </a:r>
            <a:r>
              <a:rPr lang="nl-NL" b="0" i="0" dirty="0" smtClean="0">
                <a:solidFill>
                  <a:srgbClr val="333333"/>
                </a:solidFill>
                <a:effectLst/>
                <a:latin typeface="Avenir"/>
              </a:rPr>
              <a:t>). </a:t>
            </a:r>
          </a:p>
          <a:p>
            <a:r>
              <a:rPr lang="nl-NL" b="0" i="0" dirty="0" smtClean="0">
                <a:solidFill>
                  <a:srgbClr val="333333"/>
                </a:solidFill>
                <a:effectLst/>
                <a:latin typeface="Avenir"/>
              </a:rPr>
              <a:t>Zo vertelt </a:t>
            </a:r>
            <a:r>
              <a:rPr lang="nl-NL" b="0" i="0" dirty="0" err="1" smtClean="0">
                <a:solidFill>
                  <a:srgbClr val="333333"/>
                </a:solidFill>
                <a:effectLst/>
                <a:latin typeface="Avenir"/>
              </a:rPr>
              <a:t>Sibil</a:t>
            </a:r>
            <a:r>
              <a:rPr lang="nl-NL" b="0" i="0" dirty="0" smtClean="0">
                <a:solidFill>
                  <a:srgbClr val="333333"/>
                </a:solidFill>
                <a:effectLst/>
                <a:latin typeface="Avenir"/>
              </a:rPr>
              <a:t>: “Ik denk dat de reactie van mijn familie voor mijn grootste trauma heeft gezorgd.”</a:t>
            </a:r>
          </a:p>
          <a:p>
            <a:endParaRPr lang="nl-NL" b="0" i="0" dirty="0" smtClean="0">
              <a:solidFill>
                <a:srgbClr val="333333"/>
              </a:solidFill>
              <a:effectLst/>
              <a:latin typeface="Avenir"/>
            </a:endParaRPr>
          </a:p>
          <a:p>
            <a:endParaRPr lang="nl-NL" b="0" i="0" dirty="0">
              <a:solidFill>
                <a:srgbClr val="333333"/>
              </a:solidFill>
              <a:effectLst/>
              <a:latin typeface="Avenir"/>
            </a:endParaRPr>
          </a:p>
          <a:p>
            <a:endParaRPr lang="nl-NL" b="0" i="0" dirty="0">
              <a:solidFill>
                <a:srgbClr val="333333"/>
              </a:solidFill>
              <a:effectLst/>
              <a:latin typeface="Avenir"/>
            </a:endParaRPr>
          </a:p>
          <a:p>
            <a:endParaRPr lang="nl-NL" b="0" i="0" dirty="0">
              <a:solidFill>
                <a:srgbClr val="333333"/>
              </a:solidFill>
              <a:effectLst/>
              <a:latin typeface="Avenir"/>
            </a:endParaRPr>
          </a:p>
          <a:p>
            <a:r>
              <a:rPr lang="nl-NL" b="0" i="0" dirty="0">
                <a:solidFill>
                  <a:srgbClr val="333333"/>
                </a:solidFill>
                <a:effectLst/>
                <a:latin typeface="Avenir"/>
              </a:rPr>
              <a:t>Rotsvast geloof in een rechtvaardige wereld (‘</a:t>
            </a:r>
            <a:r>
              <a:rPr lang="nl-NL" b="0" i="1" dirty="0" err="1">
                <a:solidFill>
                  <a:srgbClr val="333333"/>
                </a:solidFill>
                <a:effectLst/>
                <a:latin typeface="Avenir"/>
              </a:rPr>
              <a:t>just</a:t>
            </a:r>
            <a:r>
              <a:rPr lang="nl-NL" b="0" i="1" dirty="0">
                <a:solidFill>
                  <a:srgbClr val="333333"/>
                </a:solidFill>
                <a:effectLst/>
                <a:latin typeface="Avenir"/>
              </a:rPr>
              <a:t> </a:t>
            </a:r>
            <a:r>
              <a:rPr lang="nl-NL" b="0" i="1" dirty="0" err="1">
                <a:solidFill>
                  <a:srgbClr val="333333"/>
                </a:solidFill>
                <a:effectLst/>
                <a:latin typeface="Avenir"/>
              </a:rPr>
              <a:t>world</a:t>
            </a:r>
            <a:r>
              <a:rPr lang="nl-NL" b="0" i="0" dirty="0">
                <a:solidFill>
                  <a:srgbClr val="333333"/>
                </a:solidFill>
                <a:effectLst/>
                <a:latin typeface="Avenir"/>
              </a:rPr>
              <a:t>’), waarin de dingen met een reden gebeuren. </a:t>
            </a:r>
          </a:p>
          <a:p>
            <a:r>
              <a:rPr lang="nl-NL" b="0" i="0" dirty="0">
                <a:solidFill>
                  <a:srgbClr val="333333"/>
                </a:solidFill>
                <a:effectLst/>
                <a:latin typeface="Avenir"/>
              </a:rPr>
              <a:t>Als je je best doet, word je beloond. </a:t>
            </a:r>
          </a:p>
          <a:p>
            <a:r>
              <a:rPr lang="nl-NL" b="0" i="0" dirty="0">
                <a:solidFill>
                  <a:srgbClr val="333333"/>
                </a:solidFill>
                <a:effectLst/>
                <a:latin typeface="Avenir"/>
              </a:rPr>
              <a:t>Als je er met de pet naar gooit, ben je de klos. </a:t>
            </a:r>
          </a:p>
          <a:p>
            <a:r>
              <a:rPr lang="nl-NL" b="0" i="0" dirty="0">
                <a:solidFill>
                  <a:srgbClr val="333333"/>
                </a:solidFill>
                <a:effectLst/>
                <a:latin typeface="Avenir"/>
              </a:rPr>
              <a:t>In zo’n wereld moeten de slachtoffers het onheil wel over zichzelf hebben afgeroepen.</a:t>
            </a:r>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54</a:t>
            </a:fld>
            <a:endParaRPr lang="nl-NL"/>
          </a:p>
        </p:txBody>
      </p:sp>
    </p:spTree>
    <p:extLst>
      <p:ext uri="{BB962C8B-B14F-4D97-AF65-F5344CB8AC3E}">
        <p14:creationId xmlns:p14="http://schemas.microsoft.com/office/powerpoint/2010/main" val="42716341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Waarom krijgen de verleidster de schuld?</a:t>
            </a:r>
          </a:p>
          <a:p>
            <a:endParaRPr lang="nl-NL" dirty="0"/>
          </a:p>
          <a:p>
            <a:r>
              <a:rPr lang="nl-NL" dirty="0"/>
              <a:t>Artikel in Adventist </a:t>
            </a:r>
            <a:r>
              <a:rPr lang="nl-NL" dirty="0" err="1"/>
              <a:t>Today</a:t>
            </a:r>
            <a:endParaRPr lang="nl-NL" dirty="0"/>
          </a:p>
          <a:p>
            <a:endParaRPr lang="nl-NL" dirty="0"/>
          </a:p>
          <a:p>
            <a:r>
              <a:rPr lang="nl-NL" dirty="0"/>
              <a:t>Oproep: </a:t>
            </a:r>
          </a:p>
          <a:p>
            <a:endParaRPr lang="nl-NL" dirty="0"/>
          </a:p>
          <a:p>
            <a:r>
              <a:rPr lang="nl-NL" dirty="0"/>
              <a:t>Vraag:  Zijn</a:t>
            </a:r>
            <a:r>
              <a:rPr lang="nl-NL" baseline="0" dirty="0"/>
              <a:t> vrouwen verantwoordelijk voor de zonden van mannen?</a:t>
            </a:r>
          </a:p>
          <a:p>
            <a:endParaRPr lang="nl-NL" dirty="0"/>
          </a:p>
          <a:p>
            <a:r>
              <a:rPr lang="nl-NL" dirty="0"/>
              <a:t>Artikel Adventist </a:t>
            </a:r>
            <a:r>
              <a:rPr lang="nl-NL" dirty="0" err="1"/>
              <a:t>Today</a:t>
            </a:r>
            <a:r>
              <a:rPr lang="nl-NL" dirty="0"/>
              <a:t> </a:t>
            </a:r>
          </a:p>
          <a:p>
            <a:r>
              <a:rPr lang="nl-NL" dirty="0"/>
              <a:t>geschreven </a:t>
            </a:r>
            <a:r>
              <a:rPr lang="nl-NL" baseline="0" dirty="0"/>
              <a:t>door een man voor mannen</a:t>
            </a:r>
            <a:endParaRPr lang="nl-NL" dirty="0"/>
          </a:p>
          <a:p>
            <a:pPr marL="0" indent="0">
              <a:buFontTx/>
              <a:buNone/>
            </a:pPr>
            <a:endParaRPr lang="nl-NL" dirty="0"/>
          </a:p>
          <a:p>
            <a:endParaRPr lang="nl-NL" dirty="0"/>
          </a:p>
          <a:p>
            <a:r>
              <a:rPr lang="nl-NL" dirty="0"/>
              <a:t>VERLEIDT ME NIET!</a:t>
            </a:r>
          </a:p>
          <a:p>
            <a:r>
              <a:rPr lang="nl-NL" dirty="0"/>
              <a:t>Als ze (mannen) zich verleid voelen, willen ze dat het object van zijn hun lust de schuld op zich neemt. </a:t>
            </a:r>
          </a:p>
          <a:p>
            <a:endParaRPr lang="nl-NL" dirty="0"/>
          </a:p>
          <a:p>
            <a:r>
              <a:rPr lang="nl-NL" dirty="0"/>
              <a:t>Dit is nauwelijks een nieuw idee op het gebied van seksuele verleiding, al jaren wordt het gehanteerd in rechtbanken, </a:t>
            </a:r>
          </a:p>
          <a:p>
            <a:r>
              <a:rPr lang="nl-NL" dirty="0"/>
              <a:t>Het is ook de reden waarom zoveel vrouwen weigeren</a:t>
            </a:r>
            <a:r>
              <a:rPr lang="nl-NL" baseline="0" dirty="0"/>
              <a:t> </a:t>
            </a:r>
            <a:r>
              <a:rPr lang="nl-NL" dirty="0"/>
              <a:t>verkrachtingen te melden. </a:t>
            </a:r>
          </a:p>
          <a:p>
            <a:r>
              <a:rPr lang="nl-NL" dirty="0"/>
              <a:t>“</a:t>
            </a:r>
            <a:r>
              <a:rPr lang="nl-NL" dirty="0" err="1"/>
              <a:t>Mw</a:t>
            </a:r>
            <a:r>
              <a:rPr lang="nl-NL" dirty="0"/>
              <a:t>….  wat droeg u de nacht waarvan u beweert dat meneer ….u heeft verkracht?” </a:t>
            </a:r>
          </a:p>
          <a:p>
            <a:endParaRPr lang="nl-NL" dirty="0"/>
          </a:p>
          <a:p>
            <a:r>
              <a:rPr lang="nl-NL" dirty="0"/>
              <a:t>Ik hoop</a:t>
            </a:r>
            <a:r>
              <a:rPr lang="nl-NL" baseline="0" dirty="0"/>
              <a:t> dat </a:t>
            </a:r>
            <a:r>
              <a:rPr lang="nl-NL" dirty="0"/>
              <a:t>je begrijpt wat er verkeerd is aan deze vraag: Het impliceert dat het was hoe mevrouw ….was gekleed ervoor zorgde dat </a:t>
            </a:r>
            <a:r>
              <a:rPr lang="nl-NL" dirty="0" err="1"/>
              <a:t>Dhr</a:t>
            </a:r>
            <a:r>
              <a:rPr lang="nl-NL" dirty="0"/>
              <a:t> …. uit de struiken sprong en zijn penis in haar dwong. </a:t>
            </a:r>
          </a:p>
          <a:p>
            <a:endParaRPr lang="nl-NL" dirty="0"/>
          </a:p>
          <a:p>
            <a:r>
              <a:rPr lang="nl-NL" dirty="0"/>
              <a:t>En dan is er de volgende vraag: "</a:t>
            </a:r>
            <a:r>
              <a:rPr lang="nl-NL" dirty="0" err="1"/>
              <a:t>Mw</a:t>
            </a:r>
            <a:r>
              <a:rPr lang="nl-NL" dirty="0"/>
              <a:t> …. bent u een maagd? Met hoeveel mannen heb je seks gehad? ”</a:t>
            </a:r>
          </a:p>
          <a:p>
            <a:pPr marL="171450" indent="-171450">
              <a:buFontTx/>
              <a:buChar char="-"/>
            </a:pPr>
            <a:r>
              <a:rPr lang="nl-NL" dirty="0"/>
              <a:t>wat betekent dat als ze ooit vrijwillig seks heeft gehad, ze toestemming heeft gegeven aan elke man om seks met haar te hebben, zelfs tegen haar wil. </a:t>
            </a:r>
          </a:p>
          <a:p>
            <a:pPr marL="171450" indent="-171450">
              <a:buFontTx/>
              <a:buChar char="-"/>
            </a:pPr>
            <a:endParaRPr lang="nl-NL" dirty="0"/>
          </a:p>
          <a:p>
            <a:pPr marL="0" indent="0">
              <a:buFontTx/>
              <a:buNone/>
            </a:pPr>
            <a:r>
              <a:rPr lang="nl-NL" dirty="0"/>
              <a:t>Seksuele gedachten en acties van een man zijn</a:t>
            </a:r>
            <a:r>
              <a:rPr lang="nl-NL" baseline="0" dirty="0"/>
              <a:t> </a:t>
            </a:r>
            <a:r>
              <a:rPr lang="nl-NL" dirty="0"/>
              <a:t>niet zijn eigen schuld, maar is</a:t>
            </a:r>
            <a:r>
              <a:rPr lang="nl-NL" baseline="0" dirty="0"/>
              <a:t> </a:t>
            </a:r>
            <a:r>
              <a:rPr lang="nl-NL" dirty="0"/>
              <a:t>de schuld van vrouwen. </a:t>
            </a:r>
          </a:p>
          <a:p>
            <a:pPr marL="0" indent="0">
              <a:buFontTx/>
              <a:buNone/>
            </a:pPr>
            <a:r>
              <a:rPr lang="nl-NL" dirty="0"/>
              <a:t>Verleid me niet!</a:t>
            </a:r>
          </a:p>
          <a:p>
            <a:pPr marL="0" indent="0">
              <a:buFontTx/>
              <a:buNone/>
            </a:pPr>
            <a:r>
              <a:rPr lang="nl-NL" dirty="0"/>
              <a:t>De schuld van mijn zonde schuif ik op anderen. </a:t>
            </a:r>
          </a:p>
          <a:p>
            <a:pPr marL="0" indent="0">
              <a:buFontTx/>
              <a:buNone/>
            </a:pPr>
            <a:endParaRPr lang="nl-NL" dirty="0"/>
          </a:p>
          <a:p>
            <a:pPr marL="0" indent="0">
              <a:buFontTx/>
              <a:buNone/>
            </a:pPr>
            <a:r>
              <a:rPr lang="nl-NL" dirty="0"/>
              <a:t>Jouw BMW maakt dat ik jaloers op je ben, dus je mag er geen krijgen. </a:t>
            </a:r>
          </a:p>
          <a:p>
            <a:pPr marL="0" indent="0">
              <a:buFontTx/>
              <a:buNone/>
            </a:pPr>
            <a:r>
              <a:rPr lang="nl-NL" dirty="0"/>
              <a:t>Ik ben jaloers dat ik niet zoals jij piano kan spelen, dus je mag het niet spelen. </a:t>
            </a:r>
          </a:p>
          <a:p>
            <a:pPr marL="0" indent="0">
              <a:buFontTx/>
              <a:buNone/>
            </a:pPr>
            <a:r>
              <a:rPr lang="nl-NL" dirty="0"/>
              <a:t>Waarom ben ik zo dik? Het is omdat alle voedseladvertenties op tv me hebben verleid. </a:t>
            </a:r>
          </a:p>
          <a:p>
            <a:pPr marL="0" indent="0">
              <a:buFontTx/>
              <a:buNone/>
            </a:pPr>
            <a:r>
              <a:rPr lang="nl-NL" dirty="0"/>
              <a:t>In feite kan het de fout van mijn vrouw zijn dat ik mijn eetlust niet kan beheersen, omdat ze zo'n goede kok is! </a:t>
            </a:r>
          </a:p>
          <a:p>
            <a:pPr marL="0" indent="0">
              <a:buFontTx/>
              <a:buNone/>
            </a:pPr>
            <a:endParaRPr lang="nl-NL" dirty="0"/>
          </a:p>
          <a:p>
            <a:pPr marL="0" indent="0">
              <a:buFontTx/>
              <a:buNone/>
            </a:pPr>
            <a:r>
              <a:rPr lang="nl-NL" dirty="0"/>
              <a:t>Echo</a:t>
            </a:r>
            <a:r>
              <a:rPr lang="nl-NL" baseline="0" dirty="0"/>
              <a:t> van Adam, niet ik, maar de vrouw…..</a:t>
            </a:r>
          </a:p>
          <a:p>
            <a:pPr marL="0" indent="0">
              <a:buFontTx/>
              <a:buNone/>
            </a:pPr>
            <a:endParaRPr lang="nl-NL" baseline="0" dirty="0"/>
          </a:p>
          <a:p>
            <a:pPr marL="0" indent="0">
              <a:buFontTx/>
              <a:buNone/>
            </a:pPr>
            <a:r>
              <a:rPr lang="nl-NL" baseline="0" dirty="0"/>
              <a:t>Volgende dia</a:t>
            </a:r>
          </a:p>
          <a:p>
            <a:pPr marL="0" indent="0">
              <a:buFontTx/>
              <a:buNone/>
            </a:pPr>
            <a:endParaRPr lang="nl-NL" baseline="0" dirty="0"/>
          </a:p>
          <a:p>
            <a:pPr marL="0" indent="0">
              <a:buFontTx/>
              <a:buNone/>
            </a:pPr>
            <a:endParaRPr lang="nl-NL" baseline="0" dirty="0"/>
          </a:p>
          <a:p>
            <a:pPr marL="0" indent="0">
              <a:buFontTx/>
              <a:buNone/>
            </a:pPr>
            <a:endParaRPr lang="nl-NL" baseline="0" dirty="0"/>
          </a:p>
          <a:p>
            <a:pPr marL="0" indent="0">
              <a:buFontTx/>
              <a:buNone/>
            </a:pPr>
            <a:endParaRPr lang="nl-NL" baseline="0" dirty="0"/>
          </a:p>
          <a:p>
            <a:pPr marL="0" indent="0">
              <a:buFontTx/>
              <a:buNone/>
            </a:pPr>
            <a:endParaRPr lang="nl-NL" baseline="0" dirty="0"/>
          </a:p>
          <a:p>
            <a:pPr marL="0" indent="0">
              <a:buFontTx/>
              <a:buNone/>
            </a:pPr>
            <a:endParaRPr lang="nl-NL" baseline="0" dirty="0"/>
          </a:p>
          <a:p>
            <a:pPr marL="0" indent="0">
              <a:buFontTx/>
              <a:buNone/>
            </a:pPr>
            <a:endParaRPr lang="nl-NL" baseline="0" dirty="0"/>
          </a:p>
          <a:p>
            <a:pPr marL="0" indent="0">
              <a:buFontTx/>
              <a:buNone/>
            </a:pPr>
            <a:endParaRPr lang="nl-NL" baseline="0" dirty="0"/>
          </a:p>
          <a:p>
            <a:pPr marL="0" indent="0">
              <a:buFontTx/>
              <a:buNone/>
            </a:pPr>
            <a:r>
              <a:rPr lang="nl-NL" baseline="0" dirty="0"/>
              <a:t>Denk je echt dat de verschijning van een vrouw verantwoordelijk is voor je zonden -&gt; nooit meer op straat, op het strand, op internet of kijken naar een bilboard….</a:t>
            </a:r>
          </a:p>
          <a:p>
            <a:endParaRPr lang="nl-NL" dirty="0"/>
          </a:p>
          <a:p>
            <a:r>
              <a:rPr lang="nl-NL" dirty="0"/>
              <a:t>WEES GEEN STRUIKELBLOK</a:t>
            </a:r>
          </a:p>
          <a:p>
            <a:endParaRPr lang="nl-NL" dirty="0"/>
          </a:p>
          <a:p>
            <a:r>
              <a:rPr lang="nl-NL" dirty="0"/>
              <a:t>‘Wees geen struikelblok voor anderen“ – is een geweldig advies – maar is niet bedoeld voor de ene persoon die tegen de ander zegt:" Ik houd je verantwoordelijk als je een struikelblok voor me bent! " </a:t>
            </a:r>
          </a:p>
          <a:p>
            <a:pPr marL="0" indent="0">
              <a:buFontTx/>
              <a:buNone/>
            </a:pPr>
            <a:endParaRPr lang="nl-NL" baseline="0" dirty="0"/>
          </a:p>
          <a:p>
            <a:pPr marL="0" indent="0">
              <a:buFontTx/>
              <a:buNone/>
            </a:pPr>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1FE16C7D-AD96-4E1B-94DF-C7F6E6101CF3}" type="slidenum">
              <a:rPr lang="nl-NL" smtClean="0"/>
              <a:t>55</a:t>
            </a:fld>
            <a:endParaRPr lang="nl-NL"/>
          </a:p>
        </p:txBody>
      </p:sp>
    </p:spTree>
    <p:extLst>
      <p:ext uri="{BB962C8B-B14F-4D97-AF65-F5344CB8AC3E}">
        <p14:creationId xmlns:p14="http://schemas.microsoft.com/office/powerpoint/2010/main" val="19373680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baseline="0" dirty="0"/>
              <a:t>niet ik, maar de vrouw…..</a:t>
            </a:r>
          </a:p>
          <a:p>
            <a:pPr marL="0" indent="0">
              <a:buFontTx/>
              <a:buNone/>
            </a:pPr>
            <a:endParaRPr lang="nl-NL" baseline="0" dirty="0"/>
          </a:p>
          <a:p>
            <a:pPr marL="0" indent="0">
              <a:buFontTx/>
              <a:buNone/>
            </a:pPr>
            <a:r>
              <a:rPr lang="nl-NL" baseline="0" dirty="0"/>
              <a:t>Denk je echt dat de verschijning van een vrouw verantwoordelijk is voor je zonden -&gt; nooit meer op straat, op het strand, op internet of kijken naar een bilboard….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dirty="0">
              <a:solidFill>
                <a:srgbClr val="464745"/>
              </a:solidFill>
              <a:effectLst/>
              <a:latin typeface="Noto Serif" panose="020B060402020202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zin</a:t>
            </a:r>
            <a:r>
              <a:rPr lang="nl-NL" baseline="0" dirty="0"/>
              <a:t> </a:t>
            </a:r>
            <a:r>
              <a:rPr lang="nl-NL" dirty="0"/>
              <a:t>"de vrouw verleidde mij" werkte niet voor Adam en zal in het laatste oordeel ook niet werken.</a:t>
            </a:r>
          </a:p>
          <a:p>
            <a:endParaRPr lang="nl-NL" dirty="0"/>
          </a:p>
          <a:p>
            <a:endParaRPr lang="nl-NL" dirty="0"/>
          </a:p>
          <a:p>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464745"/>
                </a:solidFill>
                <a:effectLst/>
                <a:latin typeface="Noto Serif" panose="020B0604020202020204" pitchFamily="18" charset="0"/>
              </a:rPr>
              <a:t>De mens antwoordde: ‘De vrouw die u hebt gemaakt om mij terzijde te staan, heeft mij vruchten van de boom gegeven en toen heb ik ervan gegeten.’</a:t>
            </a:r>
            <a:endParaRPr lang="nl-NL" dirty="0"/>
          </a:p>
          <a:p>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56</a:t>
            </a:fld>
            <a:endParaRPr lang="nl-NL"/>
          </a:p>
        </p:txBody>
      </p:sp>
    </p:spTree>
    <p:extLst>
      <p:ext uri="{BB962C8B-B14F-4D97-AF65-F5344CB8AC3E}">
        <p14:creationId xmlns:p14="http://schemas.microsoft.com/office/powerpoint/2010/main" val="30490747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WEES GEEN </a:t>
            </a:r>
            <a:r>
              <a:rPr lang="nl-NL" dirty="0" smtClean="0"/>
              <a:t>AANSTOOT/STRUIKELBLOK</a:t>
            </a:r>
            <a:r>
              <a:rPr lang="nl-NL" baseline="0" dirty="0" smtClean="0"/>
              <a:t> in de King James</a:t>
            </a:r>
            <a:r>
              <a:rPr lang="nl-NL" baseline="0" dirty="0"/>
              <a:t> </a:t>
            </a:r>
            <a:r>
              <a:rPr lang="nl-NL" baseline="0" dirty="0" smtClean="0"/>
              <a:t>– het elkaar niet moeilijk maken</a:t>
            </a:r>
          </a:p>
          <a:p>
            <a:endParaRPr lang="nl-NL" dirty="0"/>
          </a:p>
          <a:p>
            <a:r>
              <a:rPr lang="nl-NL" dirty="0"/>
              <a:t>‘Wees geen </a:t>
            </a:r>
            <a:r>
              <a:rPr lang="nl-NL" dirty="0" smtClean="0"/>
              <a:t>aanstoot/struikelblok </a:t>
            </a:r>
            <a:r>
              <a:rPr lang="nl-NL" dirty="0"/>
              <a:t>voor anderen“ – is een geweldig advies – maar is niet bedoeld voor de ene persoon die tegen de ander zegt:" Ik houd je verantwoordelijk als je een </a:t>
            </a:r>
            <a:r>
              <a:rPr lang="nl-NL" dirty="0" smtClean="0"/>
              <a:t>aanstoot/</a:t>
            </a:r>
            <a:r>
              <a:rPr lang="nl-NL" dirty="0" err="1" smtClean="0"/>
              <a:t>truikelblok</a:t>
            </a:r>
            <a:r>
              <a:rPr lang="nl-NL" dirty="0" smtClean="0"/>
              <a:t> </a:t>
            </a:r>
            <a:r>
              <a:rPr lang="nl-NL" dirty="0"/>
              <a:t>voor me bent! " </a:t>
            </a:r>
            <a:r>
              <a:rPr lang="nl-NL" dirty="0" smtClean="0"/>
              <a:t>of het me moeilijk maakt</a:t>
            </a:r>
            <a:endParaRPr lang="nl-NL" dirty="0"/>
          </a:p>
          <a:p>
            <a:endParaRPr lang="nl-NL" dirty="0"/>
          </a:p>
          <a:p>
            <a:r>
              <a:rPr lang="nl-NL" dirty="0"/>
              <a:t>Wat is de struikelblok?</a:t>
            </a:r>
          </a:p>
          <a:p>
            <a:endParaRPr lang="nl-NL" dirty="0"/>
          </a:p>
          <a:p>
            <a:r>
              <a:rPr lang="nl-NL" dirty="0"/>
              <a:t>Het elkaar veroordelen!!!</a:t>
            </a:r>
          </a:p>
          <a:p>
            <a:endParaRPr lang="nl-NL" dirty="0"/>
          </a:p>
          <a:p>
            <a:endParaRPr lang="nl-NL" dirty="0"/>
          </a:p>
          <a:p>
            <a:r>
              <a:rPr lang="nl-NL" sz="1200" b="0" i="0" kern="1200" baseline="30000" dirty="0" err="1">
                <a:solidFill>
                  <a:schemeClr val="tx1"/>
                </a:solidFill>
                <a:effectLst/>
                <a:latin typeface="+mn-lt"/>
                <a:ea typeface="+mn-ea"/>
                <a:cs typeface="+mn-cs"/>
              </a:rPr>
              <a:t>Rom</a:t>
            </a:r>
            <a:r>
              <a:rPr lang="nl-NL" sz="1200" b="0" i="0" kern="1200" baseline="30000" dirty="0">
                <a:solidFill>
                  <a:schemeClr val="tx1"/>
                </a:solidFill>
                <a:effectLst/>
                <a:latin typeface="+mn-lt"/>
                <a:ea typeface="+mn-ea"/>
                <a:cs typeface="+mn-cs"/>
              </a:rPr>
              <a:t> 14: 13</a:t>
            </a:r>
            <a:r>
              <a:rPr lang="nl-NL" sz="1200" b="0" i="0" kern="1200" dirty="0">
                <a:solidFill>
                  <a:schemeClr val="tx1"/>
                </a:solidFill>
                <a:effectLst/>
                <a:latin typeface="+mn-lt"/>
                <a:ea typeface="+mn-ea"/>
                <a:cs typeface="+mn-cs"/>
              </a:rPr>
              <a:t>Laten we elkaar daarom niet langer veroordelen, maar neem u voor, uw broeder en zuster geen aanstoot te geven en hen niet te ergeren. </a:t>
            </a:r>
          </a:p>
          <a:p>
            <a:r>
              <a:rPr lang="en-US" b="0" i="0" baseline="30000" dirty="0">
                <a:effectLst/>
                <a:latin typeface="Noto Serif" panose="02020600060500020200" pitchFamily="18" charset="0"/>
              </a:rPr>
              <a:t>13</a:t>
            </a:r>
            <a:r>
              <a:rPr lang="en-US" b="0" i="0" dirty="0">
                <a:solidFill>
                  <a:srgbClr val="464745"/>
                </a:solidFill>
                <a:effectLst/>
                <a:latin typeface="Noto Serif" panose="02020600060500020200" pitchFamily="18" charset="0"/>
              </a:rPr>
              <a:t>Therefore let us not judge one another anymore, but rather determine this—not to put an obstacle or a stumbling block in a brother’s way. NASV</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Gaat over het oordeel /vooroordeel wat je hebt naar broeders en zusters….  </a:t>
            </a:r>
            <a:endParaRPr lang="nl-NL" dirty="0"/>
          </a:p>
          <a:p>
            <a:endParaRPr lang="nl-NL" dirty="0"/>
          </a:p>
          <a:p>
            <a:r>
              <a:rPr lang="nl-NL" dirty="0"/>
              <a:t>‘Decennia lang hebben wij in de Zevende-</a:t>
            </a:r>
            <a:r>
              <a:rPr lang="nl-NL" dirty="0" err="1"/>
              <a:t>dags</a:t>
            </a:r>
            <a:r>
              <a:rPr lang="nl-NL" dirty="0"/>
              <a:t> Adventistenkerk gelet op</a:t>
            </a:r>
            <a:r>
              <a:rPr lang="nl-NL" baseline="0" dirty="0"/>
              <a:t> de uitstraling die een vrouw moet hebben</a:t>
            </a:r>
            <a:r>
              <a:rPr lang="nl-NL" dirty="0"/>
              <a:t> We hebben vrouwen beoordeeld op sieraden en make-up en zelfs op het verven van hun haar. </a:t>
            </a:r>
          </a:p>
          <a:p>
            <a:r>
              <a:rPr lang="nl-NL" dirty="0"/>
              <a:t>Onze oordelende houding zijn grotere struikelblokken geweest dan alles wat vrouwen ooit droegen. ‘</a:t>
            </a:r>
          </a:p>
          <a:p>
            <a:endParaRPr lang="nl-NL" dirty="0"/>
          </a:p>
          <a:p>
            <a:r>
              <a:rPr lang="nl-NL" dirty="0"/>
              <a:t>DE ZWAKKE BROEDER</a:t>
            </a:r>
          </a:p>
          <a:p>
            <a:pPr marL="0" indent="0">
              <a:buFontTx/>
              <a:buNone/>
            </a:pPr>
            <a:endParaRPr lang="nl-NL" dirty="0"/>
          </a:p>
          <a:p>
            <a:pPr marL="0" indent="0">
              <a:buFontTx/>
              <a:buNone/>
            </a:pPr>
            <a:r>
              <a:rPr lang="nl-NL" dirty="0"/>
              <a:t>Jarenlang hebben Zevende-</a:t>
            </a:r>
            <a:r>
              <a:rPr lang="nl-NL" dirty="0" err="1"/>
              <a:t>dags</a:t>
            </a:r>
            <a:r>
              <a:rPr lang="nl-NL" dirty="0"/>
              <a:t> Adventisten de zwakste broeder of zuster in de kerk het gedrag van alle anderen laten dicteren. </a:t>
            </a:r>
          </a:p>
          <a:p>
            <a:pPr marL="0" indent="0">
              <a:buFontTx/>
              <a:buNone/>
            </a:pPr>
            <a:r>
              <a:rPr lang="nl-NL" dirty="0"/>
              <a:t>Dat is niet bijbels, bijbels is dat je niet zwak blijft,</a:t>
            </a:r>
            <a:r>
              <a:rPr lang="nl-NL" baseline="0" dirty="0"/>
              <a:t> maar groei doormaakt en sterk wordt….</a:t>
            </a:r>
          </a:p>
          <a:p>
            <a:pPr marL="0" indent="0">
              <a:buFontTx/>
              <a:buNone/>
            </a:pPr>
            <a:endParaRPr lang="nl-NL" baseline="0" dirty="0"/>
          </a:p>
          <a:p>
            <a:pPr marL="0" indent="0">
              <a:buFontTx/>
              <a:buNone/>
            </a:pPr>
            <a:r>
              <a:rPr lang="nl-NL" baseline="0" dirty="0"/>
              <a:t>Een MAN HEEFT OOGSPIEREN</a:t>
            </a:r>
          </a:p>
          <a:p>
            <a:pPr marL="0" indent="0">
              <a:buFontTx/>
              <a:buNone/>
            </a:pPr>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r>
              <a:rPr lang="nl-NL" dirty="0"/>
              <a:t>Man over mannen: </a:t>
            </a:r>
            <a:r>
              <a:rPr lang="nl-NL" sz="1200" kern="1200" dirty="0">
                <a:solidFill>
                  <a:schemeClr val="tx1"/>
                </a:solidFill>
                <a:effectLst/>
                <a:latin typeface="+mn-lt"/>
                <a:ea typeface="+mn-ea"/>
                <a:cs typeface="+mn-cs"/>
              </a:rPr>
              <a:t>We </a:t>
            </a:r>
            <a:r>
              <a:rPr lang="nl-NL" sz="1200" kern="1200" dirty="0" err="1">
                <a:solidFill>
                  <a:schemeClr val="tx1"/>
                </a:solidFill>
                <a:effectLst/>
                <a:latin typeface="+mn-lt"/>
                <a:ea typeface="+mn-ea"/>
                <a:cs typeface="+mn-cs"/>
              </a:rPr>
              <a:t>see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bosoms</a:t>
            </a:r>
            <a:r>
              <a:rPr lang="nl-NL" sz="1200" kern="1200" dirty="0">
                <a:solidFill>
                  <a:schemeClr val="tx1"/>
                </a:solidFill>
                <a:effectLst/>
                <a:latin typeface="+mn-lt"/>
                <a:ea typeface="+mn-ea"/>
                <a:cs typeface="+mn-cs"/>
              </a:rPr>
              <a:t>, or even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general</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outline</a:t>
            </a:r>
            <a:r>
              <a:rPr lang="nl-NL" sz="1200" kern="1200" dirty="0">
                <a:solidFill>
                  <a:schemeClr val="tx1"/>
                </a:solidFill>
                <a:effectLst/>
                <a:latin typeface="+mn-lt"/>
                <a:ea typeface="+mn-ea"/>
                <a:cs typeface="+mn-cs"/>
              </a:rPr>
              <a:t> of </a:t>
            </a:r>
            <a:r>
              <a:rPr lang="nl-NL" sz="1200" kern="1200" dirty="0" err="1">
                <a:solidFill>
                  <a:schemeClr val="tx1"/>
                </a:solidFill>
                <a:effectLst/>
                <a:latin typeface="+mn-lt"/>
                <a:ea typeface="+mn-ea"/>
                <a:cs typeface="+mn-cs"/>
              </a:rPr>
              <a:t>such</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we want </a:t>
            </a:r>
            <a:r>
              <a:rPr lang="nl-NL" sz="1200" kern="1200" dirty="0" err="1">
                <a:solidFill>
                  <a:schemeClr val="tx1"/>
                </a:solidFill>
                <a:effectLst/>
                <a:latin typeface="+mn-lt"/>
                <a:ea typeface="+mn-ea"/>
                <a:cs typeface="+mn-cs"/>
              </a:rPr>
              <a:t>to</a:t>
            </a:r>
            <a:r>
              <a:rPr lang="nl-NL" sz="1200" kern="1200" dirty="0">
                <a:solidFill>
                  <a:schemeClr val="tx1"/>
                </a:solidFill>
                <a:effectLst/>
                <a:latin typeface="+mn-lt"/>
                <a:ea typeface="+mn-ea"/>
                <a:cs typeface="+mn-cs"/>
              </a:rPr>
              <a:t> have </a:t>
            </a:r>
            <a:r>
              <a:rPr lang="nl-NL" sz="1200" kern="1200" dirty="0" err="1">
                <a:solidFill>
                  <a:schemeClr val="tx1"/>
                </a:solidFill>
                <a:effectLst/>
                <a:latin typeface="+mn-lt"/>
                <a:ea typeface="+mn-ea"/>
                <a:cs typeface="+mn-cs"/>
              </a:rPr>
              <a:t>sex</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with</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one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to</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whom</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they</a:t>
            </a:r>
            <a:r>
              <a:rPr lang="nl-NL" sz="1200" kern="1200" dirty="0">
                <a:solidFill>
                  <a:schemeClr val="tx1"/>
                </a:solidFill>
                <a:effectLst/>
                <a:latin typeface="+mn-lt"/>
                <a:ea typeface="+mn-ea"/>
                <a:cs typeface="+mn-cs"/>
              </a:rPr>
              <a:t> are </a:t>
            </a:r>
            <a:r>
              <a:rPr lang="nl-NL" sz="1200" kern="1200" dirty="0" err="1">
                <a:solidFill>
                  <a:schemeClr val="tx1"/>
                </a:solidFill>
                <a:effectLst/>
                <a:latin typeface="+mn-lt"/>
                <a:ea typeface="+mn-ea"/>
                <a:cs typeface="+mn-cs"/>
              </a:rPr>
              <a:t>attached</a:t>
            </a:r>
            <a:r>
              <a:rPr lang="nl-NL" sz="1200" kern="1200" dirty="0">
                <a:solidFill>
                  <a:schemeClr val="tx1"/>
                </a:solidFill>
                <a:effectLst/>
                <a:latin typeface="+mn-lt"/>
                <a:ea typeface="+mn-ea"/>
                <a:cs typeface="+mn-cs"/>
              </a:rPr>
              <a:t>. We </a:t>
            </a:r>
            <a:r>
              <a:rPr lang="nl-NL" sz="1200" kern="1200" dirty="0" err="1">
                <a:solidFill>
                  <a:schemeClr val="tx1"/>
                </a:solidFill>
                <a:effectLst/>
                <a:latin typeface="+mn-lt"/>
                <a:ea typeface="+mn-ea"/>
                <a:cs typeface="+mn-cs"/>
              </a:rPr>
              <a:t>see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legs</a:t>
            </a:r>
            <a:r>
              <a:rPr lang="nl-NL" sz="1200" kern="1200" dirty="0">
                <a:solidFill>
                  <a:schemeClr val="tx1"/>
                </a:solidFill>
                <a:effectLst/>
                <a:latin typeface="+mn-lt"/>
                <a:ea typeface="+mn-ea"/>
                <a:cs typeface="+mn-cs"/>
              </a:rPr>
              <a:t> … </a:t>
            </a:r>
            <a:endParaRPr lang="nl-NL" dirty="0"/>
          </a:p>
          <a:p>
            <a:pPr marL="0" indent="0">
              <a:buFontTx/>
              <a:buNone/>
            </a:pPr>
            <a:endParaRPr lang="nl-NL" dirty="0"/>
          </a:p>
          <a:p>
            <a:pPr marL="0" indent="0">
              <a:buFontTx/>
              <a:buNone/>
            </a:pPr>
            <a:r>
              <a:rPr lang="nl-NL" dirty="0"/>
              <a:t>WE HEBBEN HET OVER ZONDE NIET VEILIGHEID</a:t>
            </a:r>
          </a:p>
          <a:p>
            <a:pPr marL="0" indent="0">
              <a:buFontTx/>
              <a:buNone/>
            </a:pPr>
            <a:r>
              <a:rPr lang="nl-NL" dirty="0"/>
              <a:t>Het is misschien veiliger voor vrouwen om niet door een bepaalde straat </a:t>
            </a:r>
            <a:r>
              <a:rPr lang="nl-NL" dirty="0" err="1"/>
              <a:t>etc</a:t>
            </a:r>
            <a:r>
              <a:rPr lang="nl-NL" dirty="0"/>
              <a:t> te lopen alleen  , maar dan nog maakt dat  dat de ongepaste woorden of daden van de man niet tot de schuld van de vrouw.</a:t>
            </a:r>
          </a:p>
          <a:p>
            <a:pPr marL="0" indent="0">
              <a:buFontTx/>
              <a:buNone/>
            </a:pPr>
            <a:endParaRPr lang="nl-NL" dirty="0"/>
          </a:p>
          <a:p>
            <a:pPr marL="0" indent="0">
              <a:buFontTx/>
              <a:buNone/>
            </a:pPr>
            <a:endParaRPr lang="nl-NL" dirty="0"/>
          </a:p>
        </p:txBody>
      </p:sp>
      <p:sp>
        <p:nvSpPr>
          <p:cNvPr id="4" name="Tijdelijke aanduiding voor dianummer 3"/>
          <p:cNvSpPr>
            <a:spLocks noGrp="1"/>
          </p:cNvSpPr>
          <p:nvPr>
            <p:ph type="sldNum" sz="quarter" idx="10"/>
          </p:nvPr>
        </p:nvSpPr>
        <p:spPr/>
        <p:txBody>
          <a:bodyPr/>
          <a:lstStyle/>
          <a:p>
            <a:fld id="{1FE16C7D-AD96-4E1B-94DF-C7F6E6101CF3}" type="slidenum">
              <a:rPr lang="nl-NL" smtClean="0"/>
              <a:t>57</a:t>
            </a:fld>
            <a:endParaRPr lang="nl-NL"/>
          </a:p>
        </p:txBody>
      </p:sp>
    </p:spTree>
    <p:extLst>
      <p:ext uri="{BB962C8B-B14F-4D97-AF65-F5344CB8AC3E}">
        <p14:creationId xmlns:p14="http://schemas.microsoft.com/office/powerpoint/2010/main" val="41689899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POST-</a:t>
            </a:r>
            <a:r>
              <a:rPr lang="nl-NL" dirty="0" err="1" smtClean="0"/>
              <a:t>it’s</a:t>
            </a:r>
            <a:endParaRPr lang="nl-NL" dirty="0" smtClean="0"/>
          </a:p>
          <a:p>
            <a:endParaRPr lang="nl-NL" dirty="0" smtClean="0"/>
          </a:p>
          <a:p>
            <a:r>
              <a:rPr lang="nl-NL" dirty="0" smtClean="0"/>
              <a:t>Hoe </a:t>
            </a:r>
            <a:r>
              <a:rPr lang="nl-NL" dirty="0"/>
              <a:t>gaat dat in de praktijk bij Marijke?</a:t>
            </a:r>
          </a:p>
          <a:p>
            <a:r>
              <a:rPr lang="nl-NL" dirty="0"/>
              <a:t>Wat zou jij haar zeggen?</a:t>
            </a:r>
          </a:p>
          <a:p>
            <a:endParaRPr lang="nl-NL" dirty="0"/>
          </a:p>
          <a:p>
            <a:r>
              <a:rPr lang="nl-NL" dirty="0"/>
              <a:t>Wat heeft Marijke nodig? </a:t>
            </a:r>
          </a:p>
          <a:p>
            <a:r>
              <a:rPr lang="nl-NL" dirty="0"/>
              <a:t>Wat heeft zij nodig om zich gehoord te voelen? </a:t>
            </a:r>
          </a:p>
          <a:p>
            <a:r>
              <a:rPr lang="nl-NL" dirty="0"/>
              <a:t>Welke houding?</a:t>
            </a:r>
          </a:p>
          <a:p>
            <a:r>
              <a:rPr lang="nl-NL" dirty="0"/>
              <a:t>Welke woorden?</a:t>
            </a:r>
          </a:p>
          <a:p>
            <a:r>
              <a:rPr lang="nl-NL" dirty="0"/>
              <a:t>Welk gedrag? of iets anders van de predikant waren passender geweest?</a:t>
            </a:r>
          </a:p>
          <a:p>
            <a:endParaRPr lang="nl-NL" dirty="0"/>
          </a:p>
          <a:p>
            <a:r>
              <a:rPr lang="nl-NL" dirty="0"/>
              <a:t>Wat had de predikant zelf nodig gehad om meer adequaat te reageren?</a:t>
            </a:r>
          </a:p>
          <a:p>
            <a:endParaRPr lang="nl-NL" dirty="0"/>
          </a:p>
          <a:p>
            <a:r>
              <a:rPr lang="nl-NL" dirty="0" smtClean="0"/>
              <a:t>Post </a:t>
            </a:r>
            <a:r>
              <a:rPr lang="nl-NL" dirty="0" err="1" smtClean="0"/>
              <a:t>its</a:t>
            </a:r>
            <a:r>
              <a:rPr lang="nl-NL" dirty="0" smtClean="0"/>
              <a:t> lezen</a:t>
            </a:r>
            <a:endParaRPr lang="nl-NL" dirty="0"/>
          </a:p>
          <a:p>
            <a:endParaRPr lang="nl-NL" dirty="0"/>
          </a:p>
          <a:p>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58</a:t>
            </a:fld>
            <a:endParaRPr lang="nl-NL"/>
          </a:p>
        </p:txBody>
      </p:sp>
    </p:spTree>
    <p:extLst>
      <p:ext uri="{BB962C8B-B14F-4D97-AF65-F5344CB8AC3E}">
        <p14:creationId xmlns:p14="http://schemas.microsoft.com/office/powerpoint/2010/main" val="16718271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komt neer op </a:t>
            </a:r>
            <a:r>
              <a:rPr lang="nl-NL" b="1" dirty="0">
                <a:solidFill>
                  <a:schemeClr val="tx1"/>
                </a:solidFill>
              </a:rPr>
              <a:t>luisteren</a:t>
            </a:r>
          </a:p>
          <a:p>
            <a:r>
              <a:rPr lang="nl-NL" dirty="0"/>
              <a:t>Op </a:t>
            </a:r>
            <a:r>
              <a:rPr lang="nl-NL" b="1" dirty="0"/>
              <a:t>erkennen dat ze slachtoffer </a:t>
            </a:r>
            <a:r>
              <a:rPr lang="nl-NL" dirty="0"/>
              <a:t>is en </a:t>
            </a:r>
            <a:r>
              <a:rPr lang="nl-NL" b="1" dirty="0"/>
              <a:t>niet mede schuldig </a:t>
            </a:r>
            <a:r>
              <a:rPr lang="nl-NL" dirty="0"/>
              <a:t>is.</a:t>
            </a:r>
          </a:p>
          <a:p>
            <a:r>
              <a:rPr lang="nl-NL" dirty="0"/>
              <a:t>Dat ze </a:t>
            </a:r>
            <a:r>
              <a:rPr lang="nl-NL" b="1" dirty="0"/>
              <a:t>normaal </a:t>
            </a:r>
            <a:r>
              <a:rPr lang="nl-NL" dirty="0"/>
              <a:t>is.</a:t>
            </a:r>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59</a:t>
            </a:fld>
            <a:endParaRPr lang="nl-NL"/>
          </a:p>
        </p:txBody>
      </p:sp>
    </p:spTree>
    <p:extLst>
      <p:ext uri="{BB962C8B-B14F-4D97-AF65-F5344CB8AC3E}">
        <p14:creationId xmlns:p14="http://schemas.microsoft.com/office/powerpoint/2010/main" val="41330108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61</a:t>
            </a:fld>
            <a:endParaRPr lang="nl-NL"/>
          </a:p>
        </p:txBody>
      </p:sp>
    </p:spTree>
    <p:extLst>
      <p:ext uri="{BB962C8B-B14F-4D97-AF65-F5344CB8AC3E}">
        <p14:creationId xmlns:p14="http://schemas.microsoft.com/office/powerpoint/2010/main" val="19667170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Heb je dat weleens meegemaakt?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r>
              <a:rPr lang="nl-NL" dirty="0" smtClean="0"/>
              <a:t>Kwetsend </a:t>
            </a:r>
            <a:r>
              <a:rPr lang="nl-NL" dirty="0"/>
              <a:t>– over  lengte, gewicht, beperking borsten,</a:t>
            </a:r>
            <a:r>
              <a:rPr lang="nl-NL" baseline="0" dirty="0"/>
              <a:t> billen </a:t>
            </a:r>
          </a:p>
          <a:p>
            <a:r>
              <a:rPr lang="nl-NL" baseline="0" dirty="0"/>
              <a:t>Gespannen sfeer als een bepaald iemand meedraait?</a:t>
            </a:r>
          </a:p>
          <a:p>
            <a:r>
              <a:rPr lang="nl-NL" baseline="0" dirty="0"/>
              <a:t>Twijfels? -&gt; bespreken!</a:t>
            </a:r>
          </a:p>
          <a:p>
            <a:endParaRPr lang="nl-NL" baseline="0" dirty="0"/>
          </a:p>
          <a:p>
            <a:r>
              <a:rPr lang="nl-NL" sz="1200" dirty="0"/>
              <a:t>Te hardhandig pakken of duwen</a:t>
            </a:r>
          </a:p>
          <a:p>
            <a:r>
              <a:rPr lang="nl-NL" sz="1200" dirty="0"/>
              <a:t>Te hoge eisen stellen aan kind</a:t>
            </a:r>
          </a:p>
          <a:p>
            <a:r>
              <a:rPr lang="nl-NL" sz="1200" dirty="0"/>
              <a:t>Kwetsende opmerking</a:t>
            </a:r>
          </a:p>
          <a:p>
            <a:r>
              <a:rPr lang="nl-NL" sz="1200" dirty="0"/>
              <a:t>Opmerkingen over billen/borsten</a:t>
            </a:r>
          </a:p>
          <a:p>
            <a:r>
              <a:rPr lang="nl-NL" sz="1200" dirty="0"/>
              <a:t>Negeren</a:t>
            </a:r>
          </a:p>
          <a:p>
            <a:r>
              <a:rPr lang="nl-NL" sz="1200" dirty="0"/>
              <a:t>Onnodig aanraken</a:t>
            </a:r>
          </a:p>
          <a:p>
            <a:r>
              <a:rPr lang="nl-NL" sz="1200" dirty="0"/>
              <a:t>Kleineren</a:t>
            </a:r>
          </a:p>
          <a:p>
            <a:endParaRPr lang="nl-NL" dirty="0"/>
          </a:p>
        </p:txBody>
      </p:sp>
      <p:sp>
        <p:nvSpPr>
          <p:cNvPr id="4" name="Tijdelijke aanduiding voor dianummer 3"/>
          <p:cNvSpPr>
            <a:spLocks noGrp="1"/>
          </p:cNvSpPr>
          <p:nvPr>
            <p:ph type="sldNum" sz="quarter" idx="10"/>
          </p:nvPr>
        </p:nvSpPr>
        <p:spPr/>
        <p:txBody>
          <a:bodyPr/>
          <a:lstStyle/>
          <a:p>
            <a:fld id="{A7C6E575-FB24-4DC3-81E4-949D3031737A}" type="slidenum">
              <a:rPr lang="nl-NL" smtClean="0"/>
              <a:t>62</a:t>
            </a:fld>
            <a:endParaRPr lang="nl-NL"/>
          </a:p>
        </p:txBody>
      </p:sp>
    </p:spTree>
    <p:extLst>
      <p:ext uri="{BB962C8B-B14F-4D97-AF65-F5344CB8AC3E}">
        <p14:creationId xmlns:p14="http://schemas.microsoft.com/office/powerpoint/2010/main" val="6936686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ouderling van de gemeente…. </a:t>
            </a:r>
          </a:p>
          <a:p>
            <a:r>
              <a:rPr lang="nl-NL" dirty="0"/>
              <a:t>Iemand die je zou moeten kunnen vertrouwen</a:t>
            </a:r>
          </a:p>
          <a:p>
            <a:r>
              <a:rPr lang="nl-NL" dirty="0"/>
              <a:t>Je kan je niet voorstellen dat deze ouderling….</a:t>
            </a:r>
          </a:p>
          <a:p>
            <a:endParaRPr lang="nl-NL" dirty="0"/>
          </a:p>
          <a:p>
            <a:r>
              <a:rPr lang="nl-NL" dirty="0"/>
              <a:t>Je bent nu geschoold… </a:t>
            </a:r>
          </a:p>
          <a:p>
            <a:endParaRPr lang="nl-NL" dirty="0"/>
          </a:p>
          <a:p>
            <a:r>
              <a:rPr lang="nl-NL" dirty="0"/>
              <a:t>Wat vind je zorgelijk?</a:t>
            </a:r>
          </a:p>
          <a:p>
            <a:r>
              <a:rPr lang="nl-NL" dirty="0"/>
              <a:t>Wat had de predikant anders kunnen/moeten doen?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63</a:t>
            </a:fld>
            <a:endParaRPr lang="nl-NL"/>
          </a:p>
        </p:txBody>
      </p:sp>
    </p:spTree>
    <p:extLst>
      <p:ext uri="{BB962C8B-B14F-4D97-AF65-F5344CB8AC3E}">
        <p14:creationId xmlns:p14="http://schemas.microsoft.com/office/powerpoint/2010/main" val="34705366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Arm om meisje van 14 heenslaan?</a:t>
            </a:r>
          </a:p>
          <a:p>
            <a:r>
              <a:rPr lang="nl-NL" dirty="0"/>
              <a:t>Meisje lijkt het OK</a:t>
            </a:r>
            <a:r>
              <a:rPr lang="nl-NL" baseline="0" dirty="0"/>
              <a:t> te vinden</a:t>
            </a:r>
          </a:p>
          <a:p>
            <a:r>
              <a:rPr lang="nl-NL" dirty="0"/>
              <a:t>Kan troostend zijn</a:t>
            </a:r>
          </a:p>
          <a:p>
            <a:endParaRPr lang="nl-NL" b="1" dirty="0"/>
          </a:p>
          <a:p>
            <a:r>
              <a:rPr lang="nl-NL" b="1" dirty="0"/>
              <a:t>Een </a:t>
            </a:r>
            <a:r>
              <a:rPr lang="nl-NL" b="1" dirty="0" err="1"/>
              <a:t>jeudige</a:t>
            </a:r>
            <a:r>
              <a:rPr lang="nl-NL" b="1" dirty="0"/>
              <a:t>/kind alleen uitnodigen</a:t>
            </a:r>
            <a:r>
              <a:rPr lang="nl-NL" b="1" baseline="0" dirty="0"/>
              <a:t> bij jeugdleider thuis/elders?</a:t>
            </a:r>
          </a:p>
          <a:p>
            <a:endParaRPr lang="nl-NL" b="1" baseline="0" dirty="0"/>
          </a:p>
          <a:p>
            <a:endParaRPr lang="nl-NL" b="1" baseline="0" dirty="0"/>
          </a:p>
          <a:p>
            <a:r>
              <a:rPr lang="nl-NL" b="1" baseline="0" dirty="0"/>
              <a:t>… is een lekker ding </a:t>
            </a:r>
          </a:p>
          <a:p>
            <a:r>
              <a:rPr lang="nl-NL" b="0" baseline="0" dirty="0"/>
              <a:t>Kan NIET</a:t>
            </a:r>
          </a:p>
          <a:p>
            <a:endParaRPr lang="nl-NL" b="1" baseline="0" dirty="0"/>
          </a:p>
          <a:p>
            <a:r>
              <a:rPr lang="nl-NL" b="1" baseline="0" dirty="0"/>
              <a:t>Lange tijd een </a:t>
            </a:r>
            <a:r>
              <a:rPr lang="nl-NL" b="1" baseline="0" dirty="0" err="1"/>
              <a:t>prive</a:t>
            </a:r>
            <a:r>
              <a:rPr lang="nl-NL" b="1" baseline="0" dirty="0"/>
              <a:t> snap, whatsapp contact? </a:t>
            </a:r>
            <a:endParaRPr lang="nl-NL" b="0" baseline="0" dirty="0"/>
          </a:p>
          <a:p>
            <a:r>
              <a:rPr lang="nl-NL" b="0" baseline="0" dirty="0"/>
              <a:t>- Wat is het doel?</a:t>
            </a:r>
            <a:endParaRPr lang="nl-NL" b="1" baseline="0" dirty="0"/>
          </a:p>
          <a:p>
            <a:endParaRPr lang="nl-NL" b="1" baseline="0" dirty="0"/>
          </a:p>
          <a:p>
            <a:r>
              <a:rPr lang="nl-NL" b="1" baseline="0" dirty="0"/>
              <a:t>-&gt; maak afspraken</a:t>
            </a:r>
          </a:p>
          <a:p>
            <a:endParaRPr lang="nl-NL" b="1" baseline="0" dirty="0"/>
          </a:p>
          <a:p>
            <a:r>
              <a:rPr lang="nl-NL" b="1" baseline="0" dirty="0"/>
              <a:t>Vroeger vrouw-vrouw/man-man les geven </a:t>
            </a:r>
            <a:r>
              <a:rPr lang="nl-NL" b="1" baseline="0" dirty="0" err="1"/>
              <a:t>bijbelles</a:t>
            </a:r>
            <a:r>
              <a:rPr lang="nl-NL" b="1" baseline="0" dirty="0"/>
              <a:t>…</a:t>
            </a:r>
          </a:p>
          <a:p>
            <a:endParaRPr lang="nl-NL" b="1" baseline="0" dirty="0"/>
          </a:p>
          <a:p>
            <a:r>
              <a:rPr lang="nl-NL" b="1" dirty="0" err="1"/>
              <a:t>Vb</a:t>
            </a:r>
            <a:r>
              <a:rPr lang="nl-NL" b="1" dirty="0"/>
              <a:t>: HA bij middelen gebruik collega</a:t>
            </a:r>
          </a:p>
          <a:p>
            <a:endParaRPr lang="nl-NL" b="1" dirty="0"/>
          </a:p>
        </p:txBody>
      </p:sp>
      <p:sp>
        <p:nvSpPr>
          <p:cNvPr id="4" name="Tijdelijke aanduiding voor dianummer 3"/>
          <p:cNvSpPr>
            <a:spLocks noGrp="1"/>
          </p:cNvSpPr>
          <p:nvPr>
            <p:ph type="sldNum" sz="quarter" idx="10"/>
          </p:nvPr>
        </p:nvSpPr>
        <p:spPr/>
        <p:txBody>
          <a:bodyPr/>
          <a:lstStyle/>
          <a:p>
            <a:fld id="{A7C6E575-FB24-4DC3-81E4-949D3031737A}" type="slidenum">
              <a:rPr lang="nl-NL" smtClean="0"/>
              <a:t>64</a:t>
            </a:fld>
            <a:endParaRPr lang="nl-NL"/>
          </a:p>
        </p:txBody>
      </p:sp>
    </p:spTree>
    <p:extLst>
      <p:ext uri="{BB962C8B-B14F-4D97-AF65-F5344CB8AC3E}">
        <p14:creationId xmlns:p14="http://schemas.microsoft.com/office/powerpoint/2010/main" val="3648387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Aft>
                <a:spcPts val="0"/>
              </a:spcAft>
            </a:pPr>
            <a:r>
              <a:rPr lang="nl-NL" sz="1200" u="sng" dirty="0">
                <a:effectLst/>
                <a:latin typeface="+mn-lt"/>
                <a:ea typeface="Calibri"/>
                <a:cs typeface="Times New Roman"/>
              </a:rPr>
              <a:t>Hoe vaak? </a:t>
            </a:r>
          </a:p>
          <a:p>
            <a:pPr>
              <a:spcAft>
                <a:spcPts val="0"/>
              </a:spcAft>
            </a:pPr>
            <a:r>
              <a:rPr lang="nl-NL" sz="1200" u="none" dirty="0">
                <a:effectLst/>
                <a:latin typeface="+mn-lt"/>
                <a:ea typeface="Calibri"/>
                <a:cs typeface="Times New Roman"/>
              </a:rPr>
              <a:t>½ van de kinderen maken een ingrijpende</a:t>
            </a:r>
            <a:r>
              <a:rPr lang="nl-NL" sz="1200" u="none" baseline="0" dirty="0">
                <a:effectLst/>
                <a:latin typeface="+mn-lt"/>
                <a:ea typeface="Calibri"/>
                <a:cs typeface="Times New Roman"/>
              </a:rPr>
              <a:t> gebeurtenis mee</a:t>
            </a:r>
            <a:endParaRPr lang="nl-NL" sz="1200" u="none" dirty="0">
              <a:effectLst/>
              <a:latin typeface="+mn-lt"/>
              <a:ea typeface="Calibri"/>
              <a:cs typeface="Times New Roman"/>
            </a:endParaRPr>
          </a:p>
          <a:p>
            <a:endParaRPr lang="nl-NL" dirty="0"/>
          </a:p>
        </p:txBody>
      </p:sp>
      <p:sp>
        <p:nvSpPr>
          <p:cNvPr id="4" name="Tijdelijke aanduiding voor dianummer 3"/>
          <p:cNvSpPr>
            <a:spLocks noGrp="1"/>
          </p:cNvSpPr>
          <p:nvPr>
            <p:ph type="sldNum" sz="quarter" idx="10"/>
          </p:nvPr>
        </p:nvSpPr>
        <p:spPr/>
        <p:txBody>
          <a:bodyPr/>
          <a:lstStyle/>
          <a:p>
            <a:fld id="{A7C6E575-FB24-4DC3-81E4-949D3031737A}" type="slidenum">
              <a:rPr lang="nl-NL" smtClean="0"/>
              <a:t>7</a:t>
            </a:fld>
            <a:endParaRPr lang="nl-NL"/>
          </a:p>
        </p:txBody>
      </p:sp>
    </p:spTree>
    <p:extLst>
      <p:ext uri="{BB962C8B-B14F-4D97-AF65-F5344CB8AC3E}">
        <p14:creationId xmlns:p14="http://schemas.microsoft.com/office/powerpoint/2010/main" val="39388630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u="sng" kern="1200" dirty="0">
              <a:solidFill>
                <a:schemeClr val="tx1"/>
              </a:solidFill>
              <a:effectLst/>
              <a:latin typeface="+mn-lt"/>
              <a:ea typeface="+mn-ea"/>
              <a:cs typeface="+mn-cs"/>
            </a:endParaRPr>
          </a:p>
          <a:p>
            <a:endParaRPr lang="nl-NL" sz="1200" u="sng"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A7C6E575-FB24-4DC3-81E4-949D3031737A}" type="slidenum">
              <a:rPr lang="nl-NL" smtClean="0"/>
              <a:t>65</a:t>
            </a:fld>
            <a:endParaRPr lang="nl-NL"/>
          </a:p>
        </p:txBody>
      </p:sp>
    </p:spTree>
    <p:extLst>
      <p:ext uri="{BB962C8B-B14F-4D97-AF65-F5344CB8AC3E}">
        <p14:creationId xmlns:p14="http://schemas.microsoft.com/office/powerpoint/2010/main" val="536174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Aft>
                <a:spcPts val="0"/>
              </a:spcAft>
            </a:pPr>
            <a:r>
              <a:rPr lang="nl-NL" sz="1200" dirty="0">
                <a:effectLst/>
                <a:latin typeface="+mn-lt"/>
                <a:ea typeface="Calibri"/>
                <a:cs typeface="Times New Roman"/>
              </a:rPr>
              <a:t>Groep 7/8 – wat hebben ze al meegemaakt?</a:t>
            </a:r>
          </a:p>
          <a:p>
            <a:pPr>
              <a:spcAft>
                <a:spcPts val="0"/>
              </a:spcAft>
            </a:pPr>
            <a:r>
              <a:rPr lang="nl-NL" sz="1200" dirty="0">
                <a:effectLst/>
                <a:latin typeface="+mn-lt"/>
                <a:ea typeface="Calibri"/>
                <a:cs typeface="Times New Roman"/>
              </a:rPr>
              <a:t>	26% echtscheiding ouders</a:t>
            </a:r>
          </a:p>
          <a:p>
            <a:pPr>
              <a:spcAft>
                <a:spcPts val="0"/>
              </a:spcAft>
            </a:pPr>
            <a:r>
              <a:rPr lang="nl-NL" sz="1200" dirty="0">
                <a:effectLst/>
                <a:latin typeface="+mn-lt"/>
                <a:ea typeface="Calibri"/>
                <a:cs typeface="Times New Roman"/>
              </a:rPr>
              <a:t>	13% emotionele verwaarlozing</a:t>
            </a:r>
          </a:p>
          <a:p>
            <a:pPr>
              <a:spcAft>
                <a:spcPts val="0"/>
              </a:spcAft>
            </a:pPr>
            <a:r>
              <a:rPr lang="nl-NL" sz="1200" dirty="0">
                <a:effectLst/>
                <a:latin typeface="+mn-lt"/>
                <a:ea typeface="Calibri"/>
                <a:cs typeface="Times New Roman"/>
              </a:rPr>
              <a:t>	8% getuige van geweld tegen een ouder</a:t>
            </a:r>
          </a:p>
          <a:p>
            <a:pPr>
              <a:spcAft>
                <a:spcPts val="0"/>
              </a:spcAft>
            </a:pPr>
            <a:r>
              <a:rPr lang="nl-NL" sz="1200" dirty="0">
                <a:effectLst/>
                <a:latin typeface="+mn-lt"/>
                <a:ea typeface="Calibri"/>
                <a:cs typeface="Times New Roman"/>
              </a:rPr>
              <a:t>	3% seksueel misbruik</a:t>
            </a:r>
          </a:p>
          <a:p>
            <a:pPr>
              <a:spcAft>
                <a:spcPts val="0"/>
              </a:spcAft>
            </a:pPr>
            <a:r>
              <a:rPr lang="nl-NL" sz="1200" dirty="0">
                <a:effectLst/>
                <a:latin typeface="+mn-lt"/>
                <a:ea typeface="Calibri"/>
                <a:cs typeface="Times New Roman"/>
              </a:rPr>
              <a:t>	12% emotionele mishandeling</a:t>
            </a:r>
          </a:p>
          <a:p>
            <a:pPr>
              <a:spcAft>
                <a:spcPts val="0"/>
              </a:spcAft>
            </a:pPr>
            <a:r>
              <a:rPr lang="nl-NL" sz="1200" dirty="0">
                <a:effectLst/>
                <a:latin typeface="+mn-lt"/>
                <a:ea typeface="Calibri"/>
                <a:cs typeface="Times New Roman"/>
              </a:rPr>
              <a:t>	6% alcohol of drugs misbruik door ouders</a:t>
            </a:r>
          </a:p>
          <a:p>
            <a:pPr>
              <a:spcAft>
                <a:spcPts val="0"/>
              </a:spcAft>
            </a:pPr>
            <a:r>
              <a:rPr lang="nl-NL" sz="1200" dirty="0">
                <a:effectLst/>
                <a:latin typeface="+mn-lt"/>
                <a:ea typeface="Calibri"/>
                <a:cs typeface="Times New Roman"/>
              </a:rPr>
              <a:t>	9% lichamelijk mishandeling</a:t>
            </a:r>
          </a:p>
          <a:p>
            <a:pPr>
              <a:spcAft>
                <a:spcPts val="0"/>
              </a:spcAft>
            </a:pPr>
            <a:r>
              <a:rPr lang="nl-NL" sz="1200" dirty="0">
                <a:effectLst/>
                <a:latin typeface="+mn-lt"/>
                <a:ea typeface="Calibri"/>
                <a:cs typeface="Times New Roman"/>
              </a:rPr>
              <a:t>	3% lichamelijke verwaarlozing</a:t>
            </a:r>
          </a:p>
          <a:p>
            <a:pPr>
              <a:spcAft>
                <a:spcPts val="0"/>
              </a:spcAft>
            </a:pPr>
            <a:r>
              <a:rPr lang="nl-NL" sz="1200" dirty="0">
                <a:effectLst/>
                <a:latin typeface="+mn-lt"/>
                <a:ea typeface="Calibri"/>
                <a:cs typeface="Times New Roman"/>
              </a:rPr>
              <a:t>	6% depressie of </a:t>
            </a:r>
            <a:r>
              <a:rPr lang="nl-NL" sz="1200" dirty="0" err="1">
                <a:effectLst/>
                <a:latin typeface="+mn-lt"/>
                <a:ea typeface="Calibri"/>
                <a:cs typeface="Times New Roman"/>
              </a:rPr>
              <a:t>suicide</a:t>
            </a:r>
            <a:r>
              <a:rPr lang="nl-NL" sz="1200" dirty="0">
                <a:effectLst/>
                <a:latin typeface="+mn-lt"/>
                <a:ea typeface="Calibri"/>
                <a:cs typeface="Times New Roman"/>
              </a:rPr>
              <a:t> huisgenoot</a:t>
            </a:r>
          </a:p>
          <a:p>
            <a:pPr>
              <a:lnSpc>
                <a:spcPct val="115000"/>
              </a:lnSpc>
              <a:spcAft>
                <a:spcPts val="1000"/>
              </a:spcAft>
            </a:pPr>
            <a:r>
              <a:rPr lang="nl-NL" sz="1200" dirty="0">
                <a:effectLst/>
                <a:latin typeface="+mn-lt"/>
                <a:ea typeface="Calibri"/>
                <a:cs typeface="Times New Roman"/>
              </a:rPr>
              <a:t>Scheiding ouders</a:t>
            </a:r>
          </a:p>
          <a:p>
            <a:pPr>
              <a:lnSpc>
                <a:spcPct val="115000"/>
              </a:lnSpc>
              <a:spcAft>
                <a:spcPts val="1000"/>
              </a:spcAft>
            </a:pPr>
            <a:r>
              <a:rPr lang="nl-NL" sz="1200" dirty="0">
                <a:effectLst/>
                <a:latin typeface="+mn-lt"/>
                <a:ea typeface="Calibri"/>
                <a:cs typeface="Times New Roman"/>
              </a:rPr>
              <a:t>26% heeft de scheiding van de ouders meegemaakt. Meer dan de helft van deze kinderen (56,9%) heeft daarnaast nog een of meer ingrijpende ervaringen zoals geweld tussen ouders, mishandeling of verwaarlozing.</a:t>
            </a:r>
          </a:p>
          <a:p>
            <a:pPr>
              <a:lnSpc>
                <a:spcPct val="115000"/>
              </a:lnSpc>
              <a:spcAft>
                <a:spcPts val="1000"/>
              </a:spcAft>
            </a:pPr>
            <a:r>
              <a:rPr lang="nl-NL" sz="1200" dirty="0">
                <a:effectLst/>
                <a:latin typeface="+mn-lt"/>
                <a:ea typeface="Calibri"/>
                <a:cs typeface="Times New Roman"/>
              </a:rPr>
              <a:t>Depressie of zelfmoord</a:t>
            </a:r>
          </a:p>
          <a:p>
            <a:pPr>
              <a:lnSpc>
                <a:spcPct val="115000"/>
              </a:lnSpc>
              <a:spcAft>
                <a:spcPts val="1000"/>
              </a:spcAft>
            </a:pPr>
            <a:r>
              <a:rPr lang="nl-NL" sz="1200" dirty="0">
                <a:effectLst/>
                <a:latin typeface="+mn-lt"/>
                <a:ea typeface="Calibri"/>
                <a:cs typeface="Times New Roman"/>
              </a:rPr>
              <a:t>1 op de 20 kinderen groeit op in een gezin waarvan een van de gezinsleden zelfmoord heeft gepleegd of bij een ouder die leidt aan een ernstige depressie. Kinderen met een ouder met een ernstige psychische ziekte hebben zelf 2 tot 3 keer zo veel kans om zelf ook een psychische ziekte te ontwikkelen.</a:t>
            </a:r>
          </a:p>
          <a:p>
            <a:pPr>
              <a:lnSpc>
                <a:spcPct val="115000"/>
              </a:lnSpc>
              <a:spcAft>
                <a:spcPts val="1000"/>
              </a:spcAft>
            </a:pPr>
            <a:r>
              <a:rPr lang="nl-NL" sz="1200" dirty="0">
                <a:effectLst/>
                <a:latin typeface="+mn-lt"/>
                <a:ea typeface="Calibri"/>
                <a:cs typeface="Times New Roman"/>
              </a:rPr>
              <a:t> Alcohol of drugmisbruik ouders</a:t>
            </a:r>
          </a:p>
          <a:p>
            <a:pPr>
              <a:lnSpc>
                <a:spcPct val="115000"/>
              </a:lnSpc>
              <a:spcAft>
                <a:spcPts val="1000"/>
              </a:spcAft>
            </a:pPr>
            <a:r>
              <a:rPr lang="nl-NL" sz="1200" dirty="0">
                <a:effectLst/>
                <a:latin typeface="+mn-lt"/>
                <a:ea typeface="Calibri"/>
                <a:cs typeface="Times New Roman"/>
              </a:rPr>
              <a:t>Ruim 1 op de 20 kinderen groeit op bij een verslaafde ouder. Kinderen met een verslaafde ouder of een ouder met een psychische ziekte hebben 2 tot 3 keer zoveel kans om zelf een verslaving of een psychische ziekte te ontwikkelen. Alcohol en drugsgebruik verhoogt bovendien het risico op kindermishandeling aanzienlijk.</a:t>
            </a:r>
          </a:p>
          <a:p>
            <a:pPr>
              <a:lnSpc>
                <a:spcPct val="115000"/>
              </a:lnSpc>
              <a:spcAft>
                <a:spcPts val="1000"/>
              </a:spcAft>
            </a:pPr>
            <a:r>
              <a:rPr lang="nl-NL" sz="1200" b="1" u="sng" dirty="0">
                <a:effectLst/>
                <a:latin typeface="+mn-lt"/>
                <a:ea typeface="Calibri"/>
                <a:cs typeface="Times New Roman"/>
              </a:rPr>
              <a:t>VORMEN VAN KINDERMISHANDELING:</a:t>
            </a:r>
            <a:endParaRPr lang="nl-NL" sz="1200" dirty="0">
              <a:effectLst/>
              <a:latin typeface="+mn-lt"/>
              <a:ea typeface="Calibri"/>
              <a:cs typeface="Times New Roman"/>
            </a:endParaRPr>
          </a:p>
          <a:p>
            <a:pPr>
              <a:lnSpc>
                <a:spcPct val="115000"/>
              </a:lnSpc>
              <a:spcAft>
                <a:spcPts val="1000"/>
              </a:spcAft>
            </a:pPr>
            <a:r>
              <a:rPr lang="nl-NL" sz="1200" b="1" dirty="0">
                <a:effectLst/>
                <a:latin typeface="+mn-lt"/>
                <a:ea typeface="Calibri"/>
                <a:cs typeface="Times New Roman"/>
              </a:rPr>
              <a:t>Emotionele verwaarlozing</a:t>
            </a:r>
            <a:endParaRPr lang="nl-NL" sz="1200" dirty="0">
              <a:effectLst/>
              <a:latin typeface="+mn-lt"/>
              <a:ea typeface="Calibri"/>
              <a:cs typeface="Times New Roman"/>
            </a:endParaRPr>
          </a:p>
          <a:p>
            <a:pPr>
              <a:lnSpc>
                <a:spcPct val="115000"/>
              </a:lnSpc>
              <a:spcAft>
                <a:spcPts val="1000"/>
              </a:spcAft>
            </a:pPr>
            <a:r>
              <a:rPr lang="nl-NL" sz="1200" dirty="0">
                <a:effectLst/>
                <a:latin typeface="+mn-lt"/>
                <a:ea typeface="Calibri"/>
                <a:cs typeface="Times New Roman"/>
              </a:rPr>
              <a:t>De meest voorkomende vorm van kindermishandeling. 13% van de kinderen krijgt onvoldoende aandacht, geborgenheid en/of liefde van zijn ouders of heeft dit in het verleden meegemaakt.</a:t>
            </a:r>
          </a:p>
          <a:p>
            <a:pPr>
              <a:lnSpc>
                <a:spcPct val="115000"/>
              </a:lnSpc>
              <a:spcAft>
                <a:spcPts val="1000"/>
              </a:spcAft>
            </a:pPr>
            <a:r>
              <a:rPr lang="nl-NL" sz="1200" b="1" dirty="0">
                <a:effectLst/>
                <a:latin typeface="+mn-lt"/>
                <a:ea typeface="Calibri"/>
                <a:cs typeface="Times New Roman"/>
              </a:rPr>
              <a:t>Emotionele mishandeling</a:t>
            </a:r>
            <a:endParaRPr lang="nl-NL" sz="1200" dirty="0">
              <a:effectLst/>
              <a:latin typeface="+mn-lt"/>
              <a:ea typeface="Calibri"/>
              <a:cs typeface="Times New Roman"/>
            </a:endParaRPr>
          </a:p>
          <a:p>
            <a:pPr>
              <a:lnSpc>
                <a:spcPct val="115000"/>
              </a:lnSpc>
              <a:spcAft>
                <a:spcPts val="1000"/>
              </a:spcAft>
            </a:pPr>
            <a:r>
              <a:rPr lang="nl-NL" sz="1200" dirty="0">
                <a:effectLst/>
                <a:latin typeface="+mn-lt"/>
                <a:ea typeface="Calibri"/>
                <a:cs typeface="Times New Roman"/>
              </a:rPr>
              <a:t>Van de kinderen geeft 12% aan dat zij regelmatig door ouders uitgescholden, gekleineerd en /of bedreigd worden of werden of aan veel te hoge eisen moeten voldoen. </a:t>
            </a:r>
          </a:p>
          <a:p>
            <a:pPr>
              <a:lnSpc>
                <a:spcPct val="115000"/>
              </a:lnSpc>
              <a:spcAft>
                <a:spcPts val="1000"/>
              </a:spcAft>
            </a:pPr>
            <a:r>
              <a:rPr lang="nl-NL" sz="1200" b="1" dirty="0">
                <a:effectLst/>
                <a:latin typeface="+mn-lt"/>
                <a:ea typeface="Calibri"/>
                <a:cs typeface="Times New Roman"/>
              </a:rPr>
              <a:t>Lichamelijk mishandeling</a:t>
            </a:r>
            <a:endParaRPr lang="nl-NL" sz="1200" dirty="0">
              <a:effectLst/>
              <a:latin typeface="+mn-lt"/>
              <a:ea typeface="Calibri"/>
              <a:cs typeface="Times New Roman"/>
            </a:endParaRPr>
          </a:p>
          <a:p>
            <a:pPr>
              <a:lnSpc>
                <a:spcPct val="115000"/>
              </a:lnSpc>
              <a:spcAft>
                <a:spcPts val="1000"/>
              </a:spcAft>
            </a:pPr>
            <a:r>
              <a:rPr lang="nl-NL" sz="1200" dirty="0">
                <a:effectLst/>
                <a:latin typeface="+mn-lt"/>
                <a:ea typeface="Calibri"/>
                <a:cs typeface="Times New Roman"/>
              </a:rPr>
              <a:t>9% van de kinderen wordt geslagen, geknepen of op andere manieren fysiek pijn gedaan door ouders.</a:t>
            </a:r>
          </a:p>
          <a:p>
            <a:pPr>
              <a:lnSpc>
                <a:spcPct val="115000"/>
              </a:lnSpc>
              <a:spcAft>
                <a:spcPts val="1000"/>
              </a:spcAft>
            </a:pPr>
            <a:r>
              <a:rPr lang="nl-NL" sz="1200" b="1" dirty="0">
                <a:effectLst/>
                <a:latin typeface="+mn-lt"/>
                <a:ea typeface="Calibri"/>
                <a:cs typeface="Times New Roman"/>
              </a:rPr>
              <a:t>Getuige van geweld tegen een ouder</a:t>
            </a:r>
            <a:endParaRPr lang="nl-NL" sz="1200" dirty="0">
              <a:effectLst/>
              <a:latin typeface="+mn-lt"/>
              <a:ea typeface="Calibri"/>
              <a:cs typeface="Times New Roman"/>
            </a:endParaRPr>
          </a:p>
          <a:p>
            <a:pPr>
              <a:lnSpc>
                <a:spcPct val="115000"/>
              </a:lnSpc>
              <a:spcAft>
                <a:spcPts val="1000"/>
              </a:spcAft>
            </a:pPr>
            <a:r>
              <a:rPr lang="nl-NL" sz="1200" dirty="0">
                <a:effectLst/>
                <a:latin typeface="+mn-lt"/>
                <a:ea typeface="Calibri"/>
                <a:cs typeface="Times New Roman"/>
              </a:rPr>
              <a:t>8% van de kinderen heeft met regelmaat gezien of gehoord dat hun moeder of vader emotionele of lichamelijk is mishandeld door de andere ouder of stiefouder. Getuige zijn van geweld is vaak net zo schadelijk voor een kind als zelf mishandeld worden.</a:t>
            </a:r>
          </a:p>
          <a:p>
            <a:pPr>
              <a:lnSpc>
                <a:spcPct val="115000"/>
              </a:lnSpc>
              <a:spcAft>
                <a:spcPts val="1000"/>
              </a:spcAft>
            </a:pPr>
            <a:r>
              <a:rPr lang="nl-NL" sz="1200" b="1" dirty="0">
                <a:effectLst/>
                <a:latin typeface="Arial"/>
                <a:ea typeface="Calibri"/>
                <a:cs typeface="Times New Roman"/>
              </a:rPr>
              <a:t>Seksueel misbruik</a:t>
            </a:r>
            <a:endParaRPr lang="nl-NL" sz="1200" dirty="0">
              <a:effectLst/>
              <a:latin typeface="+mn-lt"/>
              <a:ea typeface="Calibri"/>
              <a:cs typeface="Times New Roman"/>
            </a:endParaRPr>
          </a:p>
          <a:p>
            <a:pPr>
              <a:lnSpc>
                <a:spcPct val="115000"/>
              </a:lnSpc>
              <a:spcAft>
                <a:spcPts val="1000"/>
              </a:spcAft>
            </a:pPr>
            <a:r>
              <a:rPr lang="nl-NL" sz="1200" dirty="0">
                <a:effectLst/>
                <a:latin typeface="Arial"/>
                <a:ea typeface="Calibri"/>
                <a:cs typeface="Times New Roman"/>
              </a:rPr>
              <a:t>3% van de kinderen is gedwongen seksuele handeling uit te voeren, te ondergaan of is er getuige van geweest. De pleger kan fysieke dwang uitoefenen maar gebruikt vaak zijn overwicht in de relatie. </a:t>
            </a:r>
            <a:endParaRPr lang="nl-NL" sz="1200" dirty="0">
              <a:effectLst/>
              <a:latin typeface="+mn-lt"/>
              <a:ea typeface="Calibri"/>
              <a:cs typeface="Times New Roman"/>
            </a:endParaRPr>
          </a:p>
          <a:p>
            <a:pPr>
              <a:lnSpc>
                <a:spcPct val="115000"/>
              </a:lnSpc>
              <a:spcAft>
                <a:spcPts val="1000"/>
              </a:spcAft>
            </a:pPr>
            <a:r>
              <a:rPr lang="nl-NL" sz="1200" b="1" dirty="0">
                <a:effectLst/>
                <a:latin typeface="Arial"/>
                <a:ea typeface="Calibri"/>
                <a:cs typeface="Times New Roman"/>
              </a:rPr>
              <a:t>Lichamelijke verwaarlozing</a:t>
            </a:r>
            <a:endParaRPr lang="nl-NL" sz="1200" dirty="0">
              <a:effectLst/>
              <a:latin typeface="+mn-lt"/>
              <a:ea typeface="Calibri"/>
              <a:cs typeface="Times New Roman"/>
            </a:endParaRPr>
          </a:p>
          <a:p>
            <a:pPr>
              <a:lnSpc>
                <a:spcPct val="115000"/>
              </a:lnSpc>
              <a:spcAft>
                <a:spcPts val="1000"/>
              </a:spcAft>
            </a:pPr>
            <a:r>
              <a:rPr lang="nl-NL" sz="1200" dirty="0">
                <a:effectLst/>
                <a:latin typeface="Arial"/>
                <a:ea typeface="Calibri"/>
                <a:cs typeface="Times New Roman"/>
              </a:rPr>
              <a:t>3% wordt of werd lichamelijk verwaarloosd. Zij krijgen structureel slechte voeding, onvoldoend bescherming tegen de kou, geen medische zorg of onvoldoende bescherming tegen gevaarlijke situaties.</a:t>
            </a:r>
            <a:endParaRPr lang="nl-NL" sz="1200" dirty="0">
              <a:effectLst/>
              <a:latin typeface="+mn-lt"/>
              <a:ea typeface="Calibri"/>
              <a:cs typeface="Times New Roman"/>
            </a:endParaRPr>
          </a:p>
          <a:p>
            <a:pPr>
              <a:lnSpc>
                <a:spcPct val="115000"/>
              </a:lnSpc>
              <a:spcAft>
                <a:spcPts val="1000"/>
              </a:spcAft>
            </a:pPr>
            <a:r>
              <a:rPr lang="nl-NL" sz="1200" dirty="0">
                <a:effectLst/>
                <a:latin typeface="Arial"/>
                <a:ea typeface="Calibri"/>
                <a:cs typeface="Times New Roman"/>
              </a:rPr>
              <a:t> </a:t>
            </a:r>
          </a:p>
          <a:p>
            <a:pPr>
              <a:lnSpc>
                <a:spcPct val="115000"/>
              </a:lnSpc>
              <a:spcAft>
                <a:spcPts val="1000"/>
              </a:spcAft>
            </a:pPr>
            <a:r>
              <a:rPr lang="nl-NL" sz="1200" dirty="0">
                <a:effectLst/>
                <a:latin typeface="Arial"/>
                <a:ea typeface="Calibri"/>
                <a:cs typeface="Times New Roman"/>
              </a:rPr>
              <a:t>Waarom laat ik dit zien aan diakenen en ouderlingen?</a:t>
            </a:r>
          </a:p>
          <a:p>
            <a:pPr>
              <a:lnSpc>
                <a:spcPct val="115000"/>
              </a:lnSpc>
              <a:spcAft>
                <a:spcPts val="1000"/>
              </a:spcAft>
            </a:pPr>
            <a:r>
              <a:rPr lang="nl-NL" sz="1200" dirty="0">
                <a:effectLst/>
                <a:latin typeface="Arial"/>
                <a:ea typeface="Calibri"/>
                <a:cs typeface="Times New Roman"/>
              </a:rPr>
              <a:t>Jullie kennen de ouders!</a:t>
            </a:r>
          </a:p>
          <a:p>
            <a:pPr>
              <a:lnSpc>
                <a:spcPct val="115000"/>
              </a:lnSpc>
              <a:spcAft>
                <a:spcPts val="1000"/>
              </a:spcAft>
            </a:pPr>
            <a:r>
              <a:rPr lang="nl-NL" sz="1200" dirty="0">
                <a:effectLst/>
                <a:latin typeface="Arial"/>
                <a:ea typeface="Calibri"/>
                <a:cs typeface="Times New Roman"/>
              </a:rPr>
              <a:t>Jullie kunnen de ouders helpen betere ouder te zijn… hen de weg te wijzen naar hulp… en soms degene te zijn die Veilig thuis belt.</a:t>
            </a:r>
          </a:p>
          <a:p>
            <a:pPr>
              <a:lnSpc>
                <a:spcPct val="115000"/>
              </a:lnSpc>
              <a:spcAft>
                <a:spcPts val="1000"/>
              </a:spcAft>
            </a:pPr>
            <a:endParaRPr lang="nl-NL" sz="1200" dirty="0">
              <a:effectLst/>
              <a:latin typeface="Arial"/>
              <a:ea typeface="Calibri"/>
              <a:cs typeface="Times New Roman"/>
            </a:endParaRPr>
          </a:p>
          <a:p>
            <a:pPr>
              <a:lnSpc>
                <a:spcPct val="115000"/>
              </a:lnSpc>
              <a:spcAft>
                <a:spcPts val="1000"/>
              </a:spcAft>
            </a:pPr>
            <a:endParaRPr lang="nl-NL" sz="1200" dirty="0">
              <a:effectLst/>
              <a:latin typeface="+mn-lt"/>
              <a:ea typeface="Calibri"/>
              <a:cs typeface="Times New Roman"/>
            </a:endParaRPr>
          </a:p>
          <a:p>
            <a:pPr>
              <a:lnSpc>
                <a:spcPct val="115000"/>
              </a:lnSpc>
              <a:spcAft>
                <a:spcPts val="1000"/>
              </a:spcAft>
            </a:pPr>
            <a:r>
              <a:rPr lang="nl-NL" sz="1200" dirty="0">
                <a:effectLst/>
                <a:latin typeface="Arial"/>
                <a:ea typeface="Calibri"/>
                <a:cs typeface="Times New Roman"/>
              </a:rPr>
              <a:t>De Jongerentaskforce van </a:t>
            </a:r>
            <a:r>
              <a:rPr lang="nl-NL" sz="1200" dirty="0" err="1">
                <a:effectLst/>
                <a:latin typeface="Arial"/>
                <a:ea typeface="Calibri"/>
                <a:cs typeface="Times New Roman"/>
              </a:rPr>
              <a:t>Augeo</a:t>
            </a:r>
            <a:r>
              <a:rPr lang="nl-NL" sz="1200" dirty="0">
                <a:effectLst/>
                <a:latin typeface="Arial"/>
                <a:ea typeface="Calibri"/>
                <a:cs typeface="Times New Roman"/>
              </a:rPr>
              <a:t> heeft onderzoek laten doen naar wat kinderen in groep 7 en 8 van de basisschool aan ingrijpende ervaringen hebben meegemaakt.</a:t>
            </a:r>
            <a:r>
              <a:rPr lang="nl-NL" sz="1200" dirty="0">
                <a:effectLst/>
                <a:latin typeface="+mn-lt"/>
                <a:ea typeface="Calibri"/>
                <a:cs typeface="Times New Roman"/>
              </a:rPr>
              <a:t> </a:t>
            </a:r>
            <a:r>
              <a:rPr lang="nl-NL" sz="1200" u="sng" dirty="0">
                <a:solidFill>
                  <a:srgbClr val="0000FF"/>
                </a:solidFill>
                <a:effectLst/>
                <a:latin typeface="Arial"/>
                <a:ea typeface="Calibri"/>
                <a:cs typeface="Times New Roman"/>
                <a:hlinkClick r:id="rId3"/>
              </a:rPr>
              <a:t>https://www.augeo.nl/~/media/Files/Bibliotheek/Augeo%20Ik%20heb%20al%20veel%20meegemaakt</a:t>
            </a:r>
            <a:endParaRPr lang="nl-NL" sz="1200" dirty="0">
              <a:effectLst/>
              <a:latin typeface="+mn-lt"/>
              <a:ea typeface="Calibri"/>
              <a:cs typeface="Times New Roman"/>
            </a:endParaRPr>
          </a:p>
          <a:p>
            <a:endParaRPr lang="nl-NL" dirty="0"/>
          </a:p>
        </p:txBody>
      </p:sp>
      <p:sp>
        <p:nvSpPr>
          <p:cNvPr id="4" name="Tijdelijke aanduiding voor dianummer 3"/>
          <p:cNvSpPr>
            <a:spLocks noGrp="1"/>
          </p:cNvSpPr>
          <p:nvPr>
            <p:ph type="sldNum" sz="quarter" idx="10"/>
          </p:nvPr>
        </p:nvSpPr>
        <p:spPr/>
        <p:txBody>
          <a:bodyPr/>
          <a:lstStyle/>
          <a:p>
            <a:fld id="{A7C6E575-FB24-4DC3-81E4-949D3031737A}" type="slidenum">
              <a:rPr lang="nl-NL" smtClean="0"/>
              <a:t>8</a:t>
            </a:fld>
            <a:endParaRPr lang="nl-NL"/>
          </a:p>
        </p:txBody>
      </p:sp>
    </p:spTree>
    <p:extLst>
      <p:ext uri="{BB962C8B-B14F-4D97-AF65-F5344CB8AC3E}">
        <p14:creationId xmlns:p14="http://schemas.microsoft.com/office/powerpoint/2010/main" val="562725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Snoepjes gooien naar deelnemers die antwoorden</a:t>
            </a:r>
          </a:p>
          <a:p>
            <a:endParaRPr lang="x-none" dirty="0"/>
          </a:p>
        </p:txBody>
      </p:sp>
      <p:sp>
        <p:nvSpPr>
          <p:cNvPr id="4" name="Tijdelijke aanduiding voor dianummer 3"/>
          <p:cNvSpPr>
            <a:spLocks noGrp="1"/>
          </p:cNvSpPr>
          <p:nvPr>
            <p:ph type="sldNum" sz="quarter" idx="5"/>
          </p:nvPr>
        </p:nvSpPr>
        <p:spPr/>
        <p:txBody>
          <a:bodyPr/>
          <a:lstStyle/>
          <a:p>
            <a:fld id="{A7C6E575-FB24-4DC3-81E4-949D3031737A}" type="slidenum">
              <a:rPr lang="nl-NL" smtClean="0"/>
              <a:t>9</a:t>
            </a:fld>
            <a:endParaRPr lang="nl-NL"/>
          </a:p>
        </p:txBody>
      </p:sp>
    </p:spTree>
    <p:extLst>
      <p:ext uri="{BB962C8B-B14F-4D97-AF65-F5344CB8AC3E}">
        <p14:creationId xmlns:p14="http://schemas.microsoft.com/office/powerpoint/2010/main" val="2128435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Snoepjes gooien naar deelnemers die antwoorden</a:t>
            </a:r>
          </a:p>
          <a:p>
            <a:endParaRPr lang="nl-NL" dirty="0"/>
          </a:p>
          <a:p>
            <a:r>
              <a:rPr lang="nl-NL" dirty="0"/>
              <a:t>Armoede   -------------------------------------------------------------jij weet of er armoede is… </a:t>
            </a:r>
            <a:r>
              <a:rPr lang="nl-NL" dirty="0" err="1"/>
              <a:t>etc</a:t>
            </a:r>
            <a:r>
              <a:rPr lang="nl-NL" dirty="0"/>
              <a:t>….</a:t>
            </a:r>
          </a:p>
          <a:p>
            <a:r>
              <a:rPr lang="nl-NL" dirty="0"/>
              <a:t>Alleenstaande</a:t>
            </a:r>
            <a:r>
              <a:rPr lang="nl-NL" baseline="0" dirty="0"/>
              <a:t> ouder</a:t>
            </a:r>
          </a:p>
          <a:p>
            <a:r>
              <a:rPr lang="nl-NL" baseline="0" dirty="0"/>
              <a:t>Afwezige ouder</a:t>
            </a:r>
          </a:p>
          <a:p>
            <a:r>
              <a:rPr lang="nl-NL" baseline="0" dirty="0"/>
              <a:t>Verstandelijke beperking bij een van de ouders</a:t>
            </a:r>
          </a:p>
          <a:p>
            <a:r>
              <a:rPr lang="nl-NL" baseline="0" dirty="0"/>
              <a:t>Middelen gebruik</a:t>
            </a:r>
          </a:p>
          <a:p>
            <a:r>
              <a:rPr lang="nl-NL" baseline="0" dirty="0"/>
              <a:t>Werkeloosheid</a:t>
            </a:r>
          </a:p>
          <a:p>
            <a:r>
              <a:rPr lang="nl-NL" baseline="0" dirty="0"/>
              <a:t>Kind is minder begaafd</a:t>
            </a:r>
          </a:p>
          <a:p>
            <a:r>
              <a:rPr lang="nl-NL" baseline="0" dirty="0"/>
              <a:t>Psychische problemen bij ouders</a:t>
            </a:r>
          </a:p>
          <a:p>
            <a:endParaRPr lang="nl-NL" baseline="0" dirty="0"/>
          </a:p>
          <a:p>
            <a:r>
              <a:rPr lang="nl-NL" baseline="0" dirty="0"/>
              <a:t>Beschermend: ander belangrijke volwassenen – oma haalt het kind op</a:t>
            </a:r>
          </a:p>
          <a:p>
            <a:r>
              <a:rPr lang="nl-NL" baseline="0" dirty="0"/>
              <a:t>Netwerk</a:t>
            </a:r>
          </a:p>
          <a:p>
            <a:r>
              <a:rPr lang="nl-NL" baseline="0" dirty="0"/>
              <a:t>steunfiguren</a:t>
            </a:r>
          </a:p>
          <a:p>
            <a:r>
              <a:rPr lang="nl-NL" dirty="0"/>
              <a:t>Intelligent</a:t>
            </a:r>
            <a:r>
              <a:rPr lang="nl-NL" baseline="0" dirty="0"/>
              <a:t> kind</a:t>
            </a:r>
            <a:endParaRPr lang="nl-NL" dirty="0"/>
          </a:p>
        </p:txBody>
      </p:sp>
      <p:sp>
        <p:nvSpPr>
          <p:cNvPr id="4" name="Tijdelijke aanduiding voor dianummer 3"/>
          <p:cNvSpPr>
            <a:spLocks noGrp="1"/>
          </p:cNvSpPr>
          <p:nvPr>
            <p:ph type="sldNum" sz="quarter" idx="10"/>
          </p:nvPr>
        </p:nvSpPr>
        <p:spPr/>
        <p:txBody>
          <a:bodyPr/>
          <a:lstStyle/>
          <a:p>
            <a:fld id="{A7C6E575-FB24-4DC3-81E4-949D3031737A}" type="slidenum">
              <a:rPr lang="nl-NL" smtClean="0"/>
              <a:t>10</a:t>
            </a:fld>
            <a:endParaRPr lang="nl-NL"/>
          </a:p>
        </p:txBody>
      </p:sp>
    </p:spTree>
    <p:extLst>
      <p:ext uri="{BB962C8B-B14F-4D97-AF65-F5344CB8AC3E}">
        <p14:creationId xmlns:p14="http://schemas.microsoft.com/office/powerpoint/2010/main" val="4096557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nl-NL"/>
              <a:t>Klik om de stijl te bewerken</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A6262114-8BD7-4E43-83ED-DE8C117DAF13}" type="datetimeFigureOut">
              <a:rPr lang="nl-NL" smtClean="0"/>
              <a:t>11-11-2021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99A2001-165B-4AE8-95D1-A6CE2FC680CE}" type="slidenum">
              <a:rPr lang="nl-NL" smtClean="0"/>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A6262114-8BD7-4E43-83ED-DE8C117DAF13}" type="datetimeFigureOut">
              <a:rPr lang="nl-NL" smtClean="0"/>
              <a:t>11-11-2021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99A2001-165B-4AE8-95D1-A6CE2FC680CE}" type="slidenum">
              <a:rPr lang="nl-NL" smtClean="0"/>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nl-NL"/>
              <a:t>Klik om de stijl te bewerken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A6262114-8BD7-4E43-83ED-DE8C117DAF13}" type="datetimeFigureOut">
              <a:rPr lang="nl-NL" smtClean="0"/>
              <a:t>11-11-2021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99A2001-165B-4AE8-95D1-A6CE2FC680CE}" type="slidenum">
              <a:rPr lang="nl-NL" smtClean="0"/>
              <a:t>‹nr.›</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nl-NL"/>
              <a:t>Klik om de stijl te bewerken</a:t>
            </a:r>
            <a:endParaRPr lang="en-US" dirty="0"/>
          </a:p>
        </p:txBody>
      </p:sp>
      <p:sp>
        <p:nvSpPr>
          <p:cNvPr id="4" name="Date Placeholder 3"/>
          <p:cNvSpPr>
            <a:spLocks noGrp="1"/>
          </p:cNvSpPr>
          <p:nvPr>
            <p:ph type="dt" sz="half" idx="10"/>
          </p:nvPr>
        </p:nvSpPr>
        <p:spPr/>
        <p:txBody>
          <a:bodyPr/>
          <a:lstStyle/>
          <a:p>
            <a:fld id="{9CE001B2-EDA9-4071-BEEB-3866E6AA1A5C}" type="datetimeFigureOut">
              <a:rPr lang="nl-NL" smtClean="0"/>
              <a:t>11-11-2021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8AA47EE-333B-4697-BF9C-12676DCDCECB}" type="slidenum">
              <a:rPr lang="nl-NL" smtClean="0"/>
              <a:t>‹nr.›</a:t>
            </a:fld>
            <a:endParaRPr lang="nl-NL"/>
          </a:p>
        </p:txBody>
      </p:sp>
      <p:sp>
        <p:nvSpPr>
          <p:cNvPr id="8" name="Content Placeholder 7"/>
          <p:cNvSpPr>
            <a:spLocks noGrp="1"/>
          </p:cNvSpPr>
          <p:nvPr>
            <p:ph sz="quarter" idx="13"/>
          </p:nvPr>
        </p:nvSpPr>
        <p:spPr>
          <a:xfrm>
            <a:off x="609600" y="1600200"/>
            <a:ext cx="7924800" cy="41148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366763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A6262114-8BD7-4E43-83ED-DE8C117DAF13}" type="datetimeFigureOut">
              <a:rPr lang="nl-NL" smtClean="0"/>
              <a:t>11-11-2021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99A2001-165B-4AE8-95D1-A6CE2FC680CE}" type="slidenum">
              <a:rPr lang="nl-NL" smtClean="0"/>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nl-NL"/>
              <a:t>Klik om de stijl te bewerken</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A6262114-8BD7-4E43-83ED-DE8C117DAF13}" type="datetimeFigureOut">
              <a:rPr lang="nl-NL" smtClean="0"/>
              <a:t>11-11-2021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99A2001-165B-4AE8-95D1-A6CE2FC680CE}" type="slidenum">
              <a:rPr lang="nl-NL" smtClean="0"/>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A6262114-8BD7-4E43-83ED-DE8C117DAF13}" type="datetimeFigureOut">
              <a:rPr lang="nl-NL" smtClean="0"/>
              <a:t>11-11-2021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E99A2001-165B-4AE8-95D1-A6CE2FC680CE}" type="slidenum">
              <a:rPr lang="nl-NL" smtClean="0"/>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A6262114-8BD7-4E43-83ED-DE8C117DAF13}" type="datetimeFigureOut">
              <a:rPr lang="nl-NL" smtClean="0"/>
              <a:t>11-11-2021</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E99A2001-165B-4AE8-95D1-A6CE2FC680CE}" type="slidenum">
              <a:rPr lang="nl-NL" smtClean="0"/>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Date Placeholder 2"/>
          <p:cNvSpPr>
            <a:spLocks noGrp="1"/>
          </p:cNvSpPr>
          <p:nvPr>
            <p:ph type="dt" sz="half" idx="10"/>
          </p:nvPr>
        </p:nvSpPr>
        <p:spPr/>
        <p:txBody>
          <a:bodyPr/>
          <a:lstStyle/>
          <a:p>
            <a:fld id="{A6262114-8BD7-4E43-83ED-DE8C117DAF13}" type="datetimeFigureOut">
              <a:rPr lang="nl-NL" smtClean="0"/>
              <a:t>11-11-2021</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E99A2001-165B-4AE8-95D1-A6CE2FC680CE}" type="slidenum">
              <a:rPr lang="nl-NL" smtClean="0"/>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262114-8BD7-4E43-83ED-DE8C117DAF13}" type="datetimeFigureOut">
              <a:rPr lang="nl-NL" smtClean="0"/>
              <a:t>11-11-2021</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E99A2001-165B-4AE8-95D1-A6CE2FC680CE}" type="slidenum">
              <a:rPr lang="nl-NL" smtClean="0"/>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nl-NL"/>
              <a:t>Klik om de stijl te bewerken</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A6262114-8BD7-4E43-83ED-DE8C117DAF13}" type="datetimeFigureOut">
              <a:rPr lang="nl-NL" smtClean="0"/>
              <a:t>11-11-2021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E99A2001-165B-4AE8-95D1-A6CE2FC680CE}" type="slidenum">
              <a:rPr lang="nl-NL" smtClean="0"/>
              <a:t>‹nr.›</a:t>
            </a:fld>
            <a:endParaRPr lang="nl-NL"/>
          </a:p>
        </p:txBody>
      </p:sp>
      <p:sp>
        <p:nvSpPr>
          <p:cNvPr id="9" name="Content Placeholder 8"/>
          <p:cNvSpPr>
            <a:spLocks noGrp="1"/>
          </p:cNvSpPr>
          <p:nvPr>
            <p:ph sz="quarter" idx="13"/>
          </p:nvPr>
        </p:nvSpPr>
        <p:spPr>
          <a:xfrm>
            <a:off x="304800" y="381000"/>
            <a:ext cx="7772400" cy="494284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nl-NL"/>
              <a:t>Klik om de stijl te bewerken</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8" name="Date Placeholder 7"/>
          <p:cNvSpPr>
            <a:spLocks noGrp="1"/>
          </p:cNvSpPr>
          <p:nvPr>
            <p:ph type="dt" sz="half" idx="10"/>
          </p:nvPr>
        </p:nvSpPr>
        <p:spPr/>
        <p:txBody>
          <a:bodyPr/>
          <a:lstStyle/>
          <a:p>
            <a:fld id="{A6262114-8BD7-4E43-83ED-DE8C117DAF13}" type="datetimeFigureOut">
              <a:rPr lang="nl-NL" smtClean="0"/>
              <a:t>11-11-2021</a:t>
            </a:fld>
            <a:endParaRPr lang="nl-NL"/>
          </a:p>
        </p:txBody>
      </p:sp>
      <p:sp>
        <p:nvSpPr>
          <p:cNvPr id="9" name="Slide Number Placeholder 8"/>
          <p:cNvSpPr>
            <a:spLocks noGrp="1"/>
          </p:cNvSpPr>
          <p:nvPr>
            <p:ph type="sldNum" sz="quarter" idx="11"/>
          </p:nvPr>
        </p:nvSpPr>
        <p:spPr/>
        <p:txBody>
          <a:bodyPr/>
          <a:lstStyle/>
          <a:p>
            <a:fld id="{E99A2001-165B-4AE8-95D1-A6CE2FC680CE}" type="slidenum">
              <a:rPr lang="nl-NL" smtClean="0"/>
              <a:t>‹nr.›</a:t>
            </a:fld>
            <a:endParaRPr lang="nl-NL"/>
          </a:p>
        </p:txBody>
      </p:sp>
      <p:sp>
        <p:nvSpPr>
          <p:cNvPr id="10" name="Footer Placeholder 9"/>
          <p:cNvSpPr>
            <a:spLocks noGrp="1"/>
          </p:cNvSpPr>
          <p:nvPr>
            <p:ph type="ftr" sz="quarter" idx="12"/>
          </p:nvPr>
        </p:nvSpPr>
        <p:spPr/>
        <p:txBody>
          <a:bodyPr/>
          <a:lstStyle/>
          <a:p>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nl-NL"/>
              <a:t>Klik om de stijl te bewerken</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99A2001-165B-4AE8-95D1-A6CE2FC680CE}" type="slidenum">
              <a:rPr lang="nl-NL" smtClean="0"/>
              <a:t>‹nr.›</a:t>
            </a:fld>
            <a:endParaRPr lang="nl-NL"/>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nl-NL"/>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A6262114-8BD7-4E43-83ED-DE8C117DAF13}" type="datetimeFigureOut">
              <a:rPr lang="nl-NL" smtClean="0"/>
              <a:t>11-11-2021</a:t>
            </a:fld>
            <a:endParaRPr lang="nl-NL"/>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1bP_cH1BB5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protestantsekerk.nl/ideeenbank/korte-bezinning-thema-veilige-gemeente-in-kerkenraad/"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s://www.augeo.nl/nl-nl/vrijwilligers"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C3F6C8D-F634-4D6A-9E16-118378F8C7F9}"/>
              </a:ext>
            </a:extLst>
          </p:cNvPr>
          <p:cNvSpPr>
            <a:spLocks noGrp="1"/>
          </p:cNvSpPr>
          <p:nvPr>
            <p:ph type="title"/>
          </p:nvPr>
        </p:nvSpPr>
        <p:spPr/>
        <p:txBody>
          <a:bodyPr/>
          <a:lstStyle/>
          <a:p>
            <a:endParaRPr lang="x-none"/>
          </a:p>
        </p:txBody>
      </p:sp>
      <p:pic>
        <p:nvPicPr>
          <p:cNvPr id="4" name="Tijdelijke aanduiding voor inhoud 3">
            <a:extLst>
              <a:ext uri="{FF2B5EF4-FFF2-40B4-BE49-F238E27FC236}">
                <a16:creationId xmlns:a16="http://schemas.microsoft.com/office/drawing/2014/main" xmlns="" id="{F475B81A-818F-4135-A4A9-C59E77D96BEB}"/>
              </a:ext>
            </a:extLst>
          </p:cNvPr>
          <p:cNvPicPr>
            <a:picLocks noGrp="1" noChangeAspect="1"/>
          </p:cNvPicPr>
          <p:nvPr>
            <p:ph idx="1"/>
          </p:nvPr>
        </p:nvPicPr>
        <p:blipFill>
          <a:blip r:embed="rId3"/>
          <a:stretch>
            <a:fillRect/>
          </a:stretch>
        </p:blipFill>
        <p:spPr>
          <a:xfrm>
            <a:off x="318438" y="836712"/>
            <a:ext cx="7925970" cy="4951036"/>
          </a:xfrm>
          <a:prstGeom prst="rect">
            <a:avLst/>
          </a:prstGeom>
        </p:spPr>
      </p:pic>
    </p:spTree>
    <p:extLst>
      <p:ext uri="{BB962C8B-B14F-4D97-AF65-F5344CB8AC3E}">
        <p14:creationId xmlns:p14="http://schemas.microsoft.com/office/powerpoint/2010/main" val="9559508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Je merkt op</a:t>
            </a:r>
          </a:p>
        </p:txBody>
      </p:sp>
      <p:sp>
        <p:nvSpPr>
          <p:cNvPr id="4" name="Tijdelijke aanduiding voor tekst 3">
            <a:extLst>
              <a:ext uri="{FF2B5EF4-FFF2-40B4-BE49-F238E27FC236}">
                <a16:creationId xmlns:a16="http://schemas.microsoft.com/office/drawing/2014/main" xmlns="" id="{ED9293FE-5129-4F0B-891B-2C0E02C70D39}"/>
              </a:ext>
            </a:extLst>
          </p:cNvPr>
          <p:cNvSpPr>
            <a:spLocks noGrp="1"/>
          </p:cNvSpPr>
          <p:nvPr>
            <p:ph type="body" idx="1"/>
          </p:nvPr>
        </p:nvSpPr>
        <p:spPr>
          <a:xfrm>
            <a:off x="457200" y="1535112"/>
            <a:ext cx="3657600" cy="957783"/>
          </a:xfrm>
        </p:spPr>
        <p:txBody>
          <a:bodyPr/>
          <a:lstStyle/>
          <a:p>
            <a:r>
              <a:rPr lang="nl-NL" sz="2800" dirty="0"/>
              <a:t>Risicofactoren</a:t>
            </a:r>
          </a:p>
          <a:p>
            <a:endParaRPr lang="x-none" sz="2800" dirty="0"/>
          </a:p>
        </p:txBody>
      </p:sp>
      <p:sp>
        <p:nvSpPr>
          <p:cNvPr id="5" name="Tijdelijke aanduiding voor inhoud 4"/>
          <p:cNvSpPr>
            <a:spLocks noGrp="1"/>
          </p:cNvSpPr>
          <p:nvPr>
            <p:ph sz="half" idx="2"/>
          </p:nvPr>
        </p:nvSpPr>
        <p:spPr>
          <a:xfrm>
            <a:off x="457200" y="2174875"/>
            <a:ext cx="4186808" cy="3951288"/>
          </a:xfrm>
        </p:spPr>
        <p:txBody>
          <a:bodyPr>
            <a:normAutofit lnSpcReduction="10000"/>
          </a:bodyPr>
          <a:lstStyle/>
          <a:p>
            <a:r>
              <a:rPr lang="nl-NL" dirty="0"/>
              <a:t>Armoede</a:t>
            </a:r>
          </a:p>
          <a:p>
            <a:r>
              <a:rPr lang="nl-NL" dirty="0"/>
              <a:t>Alleenstaande</a:t>
            </a:r>
            <a:r>
              <a:rPr lang="nl-NL" baseline="0" dirty="0"/>
              <a:t> ouder</a:t>
            </a:r>
          </a:p>
          <a:p>
            <a:r>
              <a:rPr lang="nl-NL" baseline="0" dirty="0"/>
              <a:t>Afwezige ouder</a:t>
            </a:r>
          </a:p>
          <a:p>
            <a:r>
              <a:rPr lang="nl-NL" baseline="0" dirty="0"/>
              <a:t>Verstandelijke beperking bij een van de ouders</a:t>
            </a:r>
          </a:p>
          <a:p>
            <a:r>
              <a:rPr lang="nl-NL" baseline="0" dirty="0"/>
              <a:t>Middelen gebruik</a:t>
            </a:r>
          </a:p>
          <a:p>
            <a:r>
              <a:rPr lang="nl-NL" baseline="0" dirty="0"/>
              <a:t>Werkeloosheid</a:t>
            </a:r>
          </a:p>
          <a:p>
            <a:r>
              <a:rPr lang="nl-NL" baseline="0" dirty="0"/>
              <a:t>Kind is minder begaafd</a:t>
            </a:r>
          </a:p>
          <a:p>
            <a:r>
              <a:rPr lang="nl-NL" baseline="0" dirty="0"/>
              <a:t>Psychische problemen bij ouders</a:t>
            </a:r>
          </a:p>
        </p:txBody>
      </p:sp>
      <p:sp>
        <p:nvSpPr>
          <p:cNvPr id="6" name="Tijdelijke aanduiding voor tekst 5">
            <a:extLst>
              <a:ext uri="{FF2B5EF4-FFF2-40B4-BE49-F238E27FC236}">
                <a16:creationId xmlns:a16="http://schemas.microsoft.com/office/drawing/2014/main" xmlns="" id="{CCF4023E-5AF2-43EE-A61E-7895057D295E}"/>
              </a:ext>
            </a:extLst>
          </p:cNvPr>
          <p:cNvSpPr>
            <a:spLocks noGrp="1"/>
          </p:cNvSpPr>
          <p:nvPr>
            <p:ph type="body" sz="quarter" idx="3"/>
          </p:nvPr>
        </p:nvSpPr>
        <p:spPr>
          <a:xfrm>
            <a:off x="4419600" y="1700808"/>
            <a:ext cx="3657600" cy="720080"/>
          </a:xfrm>
        </p:spPr>
        <p:txBody>
          <a:bodyPr/>
          <a:lstStyle/>
          <a:p>
            <a:r>
              <a:rPr lang="nl-NL" sz="3200" dirty="0"/>
              <a:t>Beschermende</a:t>
            </a:r>
            <a:r>
              <a:rPr lang="nl-NL" sz="2000" dirty="0"/>
              <a:t> factoren</a:t>
            </a:r>
          </a:p>
          <a:p>
            <a:endParaRPr lang="x-none" dirty="0"/>
          </a:p>
        </p:txBody>
      </p:sp>
      <p:sp>
        <p:nvSpPr>
          <p:cNvPr id="7" name="Tijdelijke aanduiding voor inhoud 6">
            <a:extLst>
              <a:ext uri="{FF2B5EF4-FFF2-40B4-BE49-F238E27FC236}">
                <a16:creationId xmlns:a16="http://schemas.microsoft.com/office/drawing/2014/main" xmlns="" id="{5362A913-60CA-4584-AABE-43C5B16A3632}"/>
              </a:ext>
            </a:extLst>
          </p:cNvPr>
          <p:cNvSpPr>
            <a:spLocks noGrp="1"/>
          </p:cNvSpPr>
          <p:nvPr>
            <p:ph sz="quarter" idx="4"/>
          </p:nvPr>
        </p:nvSpPr>
        <p:spPr/>
        <p:txBody>
          <a:bodyPr>
            <a:normAutofit/>
          </a:bodyPr>
          <a:lstStyle/>
          <a:p>
            <a:r>
              <a:rPr lang="nl-NL" dirty="0"/>
              <a:t>A</a:t>
            </a:r>
            <a:r>
              <a:rPr lang="nl-NL" sz="2400" baseline="0" dirty="0"/>
              <a:t>nder belangrijke volwassenen </a:t>
            </a:r>
          </a:p>
          <a:p>
            <a:r>
              <a:rPr lang="nl-NL" sz="2400" baseline="0" dirty="0"/>
              <a:t>Netwerk</a:t>
            </a:r>
          </a:p>
          <a:p>
            <a:r>
              <a:rPr lang="nl-NL" sz="2400" baseline="0" dirty="0"/>
              <a:t>Steunfiguren</a:t>
            </a:r>
          </a:p>
          <a:p>
            <a:r>
              <a:rPr lang="nl-NL" sz="2400" dirty="0"/>
              <a:t>Intelligent</a:t>
            </a:r>
            <a:r>
              <a:rPr lang="nl-NL" sz="2400" baseline="0" dirty="0"/>
              <a:t> kind</a:t>
            </a:r>
            <a:endParaRPr lang="x-none" dirty="0"/>
          </a:p>
        </p:txBody>
      </p:sp>
    </p:spTree>
    <p:extLst>
      <p:ext uri="{BB962C8B-B14F-4D97-AF65-F5344CB8AC3E}">
        <p14:creationId xmlns:p14="http://schemas.microsoft.com/office/powerpoint/2010/main" val="25020488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Wat zie je?</a:t>
            </a:r>
          </a:p>
        </p:txBody>
      </p:sp>
      <p:sp>
        <p:nvSpPr>
          <p:cNvPr id="3" name="Tijdelijke aanduiding voor inhoud 2"/>
          <p:cNvSpPr>
            <a:spLocks noGrp="1"/>
          </p:cNvSpPr>
          <p:nvPr>
            <p:ph sz="half" idx="1"/>
          </p:nvPr>
        </p:nvSpPr>
        <p:spPr>
          <a:xfrm>
            <a:off x="457200" y="1600200"/>
            <a:ext cx="3826768" cy="5257800"/>
          </a:xfrm>
        </p:spPr>
        <p:txBody>
          <a:bodyPr>
            <a:normAutofit/>
          </a:bodyPr>
          <a:lstStyle/>
          <a:p>
            <a:r>
              <a:rPr lang="nl-NL" sz="3100" b="1" dirty="0"/>
              <a:t>bij het kind</a:t>
            </a:r>
          </a:p>
          <a:p>
            <a:endParaRPr lang="nl-NL" dirty="0"/>
          </a:p>
        </p:txBody>
      </p:sp>
      <p:sp>
        <p:nvSpPr>
          <p:cNvPr id="4" name="Tijdelijke aanduiding voor inhoud 3"/>
          <p:cNvSpPr>
            <a:spLocks noGrp="1"/>
          </p:cNvSpPr>
          <p:nvPr>
            <p:ph sz="half" idx="2"/>
          </p:nvPr>
        </p:nvSpPr>
        <p:spPr/>
        <p:txBody>
          <a:bodyPr>
            <a:normAutofit/>
          </a:bodyPr>
          <a:lstStyle/>
          <a:p>
            <a:pPr marL="0" indent="0">
              <a:buNone/>
            </a:pPr>
            <a:r>
              <a:rPr lang="nl-NL" sz="3200" b="1" dirty="0"/>
              <a:t>bij de ouder</a:t>
            </a:r>
          </a:p>
          <a:p>
            <a:pPr marL="2103120" lvl="8" indent="0">
              <a:buNone/>
            </a:pPr>
            <a:endParaRPr lang="nl-NL" dirty="0"/>
          </a:p>
        </p:txBody>
      </p:sp>
    </p:spTree>
    <p:extLst>
      <p:ext uri="{BB962C8B-B14F-4D97-AF65-F5344CB8AC3E}">
        <p14:creationId xmlns:p14="http://schemas.microsoft.com/office/powerpoint/2010/main" val="38242513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Wat zie je?</a:t>
            </a:r>
          </a:p>
        </p:txBody>
      </p:sp>
      <p:sp>
        <p:nvSpPr>
          <p:cNvPr id="3" name="Tijdelijke aanduiding voor inhoud 2"/>
          <p:cNvSpPr>
            <a:spLocks noGrp="1"/>
          </p:cNvSpPr>
          <p:nvPr>
            <p:ph sz="half" idx="1"/>
          </p:nvPr>
        </p:nvSpPr>
        <p:spPr>
          <a:xfrm>
            <a:off x="457200" y="1600200"/>
            <a:ext cx="3826768" cy="5257800"/>
          </a:xfrm>
        </p:spPr>
        <p:txBody>
          <a:bodyPr>
            <a:normAutofit fontScale="85000" lnSpcReduction="10000"/>
          </a:bodyPr>
          <a:lstStyle/>
          <a:p>
            <a:r>
              <a:rPr lang="nl-NL" sz="3100" b="1" dirty="0"/>
              <a:t>Signalen bij het kind</a:t>
            </a:r>
          </a:p>
          <a:p>
            <a:r>
              <a:rPr lang="nl-NL" dirty="0"/>
              <a:t>Voortdurend aandacht vragen</a:t>
            </a:r>
          </a:p>
          <a:p>
            <a:r>
              <a:rPr lang="nl-NL" dirty="0"/>
              <a:t>Druk ongeconcentreerd </a:t>
            </a:r>
          </a:p>
          <a:p>
            <a:r>
              <a:rPr lang="nl-NL" dirty="0"/>
              <a:t>Gedrag niet passend bij </a:t>
            </a:r>
            <a:r>
              <a:rPr lang="nl-NL" dirty="0" err="1"/>
              <a:t>lft</a:t>
            </a:r>
            <a:endParaRPr lang="nl-NL" dirty="0"/>
          </a:p>
          <a:p>
            <a:r>
              <a:rPr lang="nl-NL" dirty="0"/>
              <a:t>Moeite met afscheid nemen van ouder</a:t>
            </a:r>
          </a:p>
          <a:p>
            <a:r>
              <a:rPr lang="nl-NL" dirty="0"/>
              <a:t>Agressie</a:t>
            </a:r>
          </a:p>
          <a:p>
            <a:r>
              <a:rPr lang="nl-NL" dirty="0"/>
              <a:t>Teruggetrokken</a:t>
            </a:r>
          </a:p>
          <a:p>
            <a:r>
              <a:rPr lang="nl-NL" dirty="0"/>
              <a:t>Onverzorgd</a:t>
            </a:r>
          </a:p>
          <a:p>
            <a:r>
              <a:rPr lang="nl-NL" dirty="0"/>
              <a:t>Schrikkerig</a:t>
            </a:r>
          </a:p>
          <a:p>
            <a:r>
              <a:rPr lang="nl-NL" dirty="0"/>
              <a:t>Veel </a:t>
            </a:r>
            <a:r>
              <a:rPr lang="nl-NL" dirty="0" err="1"/>
              <a:t>lich</a:t>
            </a:r>
            <a:r>
              <a:rPr lang="nl-NL" dirty="0"/>
              <a:t> klachten</a:t>
            </a:r>
          </a:p>
          <a:p>
            <a:endParaRPr lang="nl-NL" dirty="0"/>
          </a:p>
        </p:txBody>
      </p:sp>
      <p:sp>
        <p:nvSpPr>
          <p:cNvPr id="4" name="Tijdelijke aanduiding voor inhoud 3"/>
          <p:cNvSpPr>
            <a:spLocks noGrp="1"/>
          </p:cNvSpPr>
          <p:nvPr>
            <p:ph sz="half" idx="2"/>
          </p:nvPr>
        </p:nvSpPr>
        <p:spPr/>
        <p:txBody>
          <a:bodyPr>
            <a:normAutofit fontScale="85000" lnSpcReduction="10000"/>
          </a:bodyPr>
          <a:lstStyle/>
          <a:p>
            <a:pPr marL="0" indent="0">
              <a:buNone/>
            </a:pPr>
            <a:r>
              <a:rPr lang="nl-NL" sz="3200" b="1" dirty="0"/>
              <a:t>Signalen bij de ouder</a:t>
            </a:r>
          </a:p>
          <a:p>
            <a:r>
              <a:rPr lang="nl-NL" dirty="0"/>
              <a:t>Reageert amper op kind</a:t>
            </a:r>
          </a:p>
          <a:p>
            <a:r>
              <a:rPr lang="nl-NL" dirty="0"/>
              <a:t>Vergeet afspraken</a:t>
            </a:r>
          </a:p>
          <a:p>
            <a:r>
              <a:rPr lang="nl-NL" dirty="0"/>
              <a:t>Erg gespannen, in de war</a:t>
            </a:r>
          </a:p>
          <a:p>
            <a:r>
              <a:rPr lang="nl-NL" dirty="0"/>
              <a:t>Is ruw negatief, hardhandig</a:t>
            </a:r>
          </a:p>
          <a:p>
            <a:r>
              <a:rPr lang="nl-NL" dirty="0"/>
              <a:t>Is onder invloed</a:t>
            </a:r>
          </a:p>
          <a:p>
            <a:r>
              <a:rPr lang="nl-NL" dirty="0"/>
              <a:t>Onverzorgd</a:t>
            </a:r>
          </a:p>
          <a:p>
            <a:r>
              <a:rPr lang="nl-NL" dirty="0"/>
              <a:t>Somber</a:t>
            </a:r>
          </a:p>
          <a:p>
            <a:r>
              <a:rPr lang="nl-NL" dirty="0"/>
              <a:t>Komen niet meer naar de kerk</a:t>
            </a:r>
          </a:p>
        </p:txBody>
      </p:sp>
    </p:spTree>
    <p:extLst>
      <p:ext uri="{BB962C8B-B14F-4D97-AF65-F5344CB8AC3E}">
        <p14:creationId xmlns:p14="http://schemas.microsoft.com/office/powerpoint/2010/main" val="3464376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620000" cy="1570186"/>
          </a:xfrm>
        </p:spPr>
        <p:txBody>
          <a:bodyPr>
            <a:normAutofit fontScale="90000"/>
          </a:bodyPr>
          <a:lstStyle/>
          <a:p>
            <a:pPr algn="ctr"/>
            <a:r>
              <a:rPr lang="nl-NL" sz="5300" dirty="0"/>
              <a:t>Seksueel</a:t>
            </a:r>
            <a:r>
              <a:rPr lang="nl-NL" dirty="0"/>
              <a:t> grensoverschrijdend gedrag</a:t>
            </a:r>
          </a:p>
        </p:txBody>
      </p:sp>
      <p:sp>
        <p:nvSpPr>
          <p:cNvPr id="3" name="Tijdelijke aanduiding voor inhoud 2"/>
          <p:cNvSpPr>
            <a:spLocks noGrp="1"/>
          </p:cNvSpPr>
          <p:nvPr>
            <p:ph idx="1"/>
          </p:nvPr>
        </p:nvSpPr>
        <p:spPr>
          <a:xfrm>
            <a:off x="457200" y="2420888"/>
            <a:ext cx="7620000" cy="3979912"/>
          </a:xfrm>
        </p:spPr>
        <p:txBody>
          <a:bodyPr>
            <a:normAutofit/>
          </a:bodyPr>
          <a:lstStyle/>
          <a:p>
            <a:pPr marL="114300" indent="0">
              <a:buNone/>
            </a:pPr>
            <a:r>
              <a:rPr lang="nl-NL" sz="2800" dirty="0"/>
              <a:t>In het geval van seksueel overschrijdend gedrag (met kinderen) ga je </a:t>
            </a:r>
            <a:r>
              <a:rPr lang="nl-NL" sz="2800" b="1" dirty="0">
                <a:solidFill>
                  <a:srgbClr val="FF0000"/>
                </a:solidFill>
              </a:rPr>
              <a:t>niet</a:t>
            </a:r>
            <a:r>
              <a:rPr lang="nl-NL" sz="2800" dirty="0"/>
              <a:t> eerst in gesprek met die broeder of zuster, maar meld je dit direct bij vertrouwenspersoon of </a:t>
            </a:r>
            <a:r>
              <a:rPr lang="nl-NL" sz="2800" dirty="0" smtClean="0"/>
              <a:t>predikant/ouderling/Veilig thuis organisatie.</a:t>
            </a:r>
            <a:endParaRPr lang="nl-NL" sz="2800" dirty="0"/>
          </a:p>
        </p:txBody>
      </p:sp>
    </p:spTree>
    <p:extLst>
      <p:ext uri="{BB962C8B-B14F-4D97-AF65-F5344CB8AC3E}">
        <p14:creationId xmlns:p14="http://schemas.microsoft.com/office/powerpoint/2010/main" val="2153832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JIJ kan het verschil maken</a:t>
            </a:r>
          </a:p>
        </p:txBody>
      </p:sp>
      <p:sp>
        <p:nvSpPr>
          <p:cNvPr id="3" name="Tijdelijke aanduiding voor inhoud 2"/>
          <p:cNvSpPr>
            <a:spLocks noGrp="1"/>
          </p:cNvSpPr>
          <p:nvPr>
            <p:ph idx="1"/>
          </p:nvPr>
        </p:nvSpPr>
        <p:spPr/>
        <p:txBody>
          <a:bodyPr/>
          <a:lstStyle/>
          <a:p>
            <a:r>
              <a:rPr lang="nl-NL" u="sng" dirty="0">
                <a:solidFill>
                  <a:srgbClr val="0000FF"/>
                </a:solidFill>
                <a:effectLst/>
                <a:latin typeface="+mn-lt"/>
                <a:ea typeface="Calibri"/>
                <a:cs typeface="Times New Roman"/>
                <a:hlinkClick r:id="rId3"/>
              </a:rPr>
              <a:t>https://www.youtube.com/watch?v=1bP_cH1BB50</a:t>
            </a:r>
            <a:endParaRPr lang="nl-NL" dirty="0">
              <a:effectLst/>
              <a:latin typeface="+mn-lt"/>
              <a:ea typeface="Calibri"/>
              <a:cs typeface="Times New Roman"/>
            </a:endParaRPr>
          </a:p>
          <a:p>
            <a:endParaRPr lang="nl-NL" dirty="0"/>
          </a:p>
        </p:txBody>
      </p:sp>
      <p:pic>
        <p:nvPicPr>
          <p:cNvPr id="4" name="Afbeelding 3">
            <a:extLst>
              <a:ext uri="{FF2B5EF4-FFF2-40B4-BE49-F238E27FC236}">
                <a16:creationId xmlns:a16="http://schemas.microsoft.com/office/drawing/2014/main" xmlns="" id="{ABBA6CAC-70C4-43F6-A8AE-32C07340D9E6}"/>
              </a:ext>
            </a:extLst>
          </p:cNvPr>
          <p:cNvPicPr>
            <a:picLocks noChangeAspect="1"/>
          </p:cNvPicPr>
          <p:nvPr/>
        </p:nvPicPr>
        <p:blipFill>
          <a:blip r:embed="rId4"/>
          <a:stretch>
            <a:fillRect/>
          </a:stretch>
        </p:blipFill>
        <p:spPr>
          <a:xfrm>
            <a:off x="1331640" y="2348880"/>
            <a:ext cx="5400600" cy="4061081"/>
          </a:xfrm>
          <a:prstGeom prst="rect">
            <a:avLst/>
          </a:prstGeom>
        </p:spPr>
      </p:pic>
    </p:spTree>
    <p:extLst>
      <p:ext uri="{BB962C8B-B14F-4D97-AF65-F5344CB8AC3E}">
        <p14:creationId xmlns:p14="http://schemas.microsoft.com/office/powerpoint/2010/main" val="8400518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JIJ kan het verschil maken</a:t>
            </a:r>
          </a:p>
        </p:txBody>
      </p:sp>
      <p:sp>
        <p:nvSpPr>
          <p:cNvPr id="3" name="Tijdelijke aanduiding voor inhoud 2"/>
          <p:cNvSpPr>
            <a:spLocks noGrp="1"/>
          </p:cNvSpPr>
          <p:nvPr>
            <p:ph idx="1"/>
          </p:nvPr>
        </p:nvSpPr>
        <p:spPr/>
        <p:txBody>
          <a:bodyPr>
            <a:normAutofit/>
          </a:bodyPr>
          <a:lstStyle/>
          <a:p>
            <a:pPr algn="ctr"/>
            <a:endParaRPr lang="nl-NL" sz="8000" b="1" dirty="0"/>
          </a:p>
        </p:txBody>
      </p:sp>
      <p:pic>
        <p:nvPicPr>
          <p:cNvPr id="4" name="Afbeelding 3">
            <a:extLst>
              <a:ext uri="{FF2B5EF4-FFF2-40B4-BE49-F238E27FC236}">
                <a16:creationId xmlns:a16="http://schemas.microsoft.com/office/drawing/2014/main" xmlns="" id="{47FDEFA9-FB0D-4D67-B33B-A39CA4189293}"/>
              </a:ext>
            </a:extLst>
          </p:cNvPr>
          <p:cNvPicPr>
            <a:picLocks noChangeAspect="1"/>
          </p:cNvPicPr>
          <p:nvPr/>
        </p:nvPicPr>
        <p:blipFill>
          <a:blip r:embed="rId3"/>
          <a:stretch>
            <a:fillRect/>
          </a:stretch>
        </p:blipFill>
        <p:spPr>
          <a:xfrm>
            <a:off x="827584" y="1484784"/>
            <a:ext cx="6984776" cy="5587821"/>
          </a:xfrm>
          <a:prstGeom prst="rect">
            <a:avLst/>
          </a:prstGeom>
        </p:spPr>
      </p:pic>
    </p:spTree>
    <p:extLst>
      <p:ext uri="{BB962C8B-B14F-4D97-AF65-F5344CB8AC3E}">
        <p14:creationId xmlns:p14="http://schemas.microsoft.com/office/powerpoint/2010/main" val="18869509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nl-NL" dirty="0"/>
              <a:t/>
            </a:r>
            <a:br>
              <a:rPr lang="nl-NL" dirty="0"/>
            </a:br>
            <a:r>
              <a:rPr lang="nl-NL" sz="5300" dirty="0"/>
              <a:t>Zie ik het goed of niet?</a:t>
            </a:r>
            <a:endParaRPr lang="nl-NL" dirty="0"/>
          </a:p>
        </p:txBody>
      </p:sp>
      <p:sp>
        <p:nvSpPr>
          <p:cNvPr id="3" name="Tijdelijke aanduiding voor inhoud 2"/>
          <p:cNvSpPr>
            <a:spLocks noGrp="1"/>
          </p:cNvSpPr>
          <p:nvPr>
            <p:ph idx="1"/>
          </p:nvPr>
        </p:nvSpPr>
        <p:spPr>
          <a:xfrm>
            <a:off x="539552" y="1700808"/>
            <a:ext cx="7620000" cy="4800600"/>
          </a:xfrm>
        </p:spPr>
        <p:txBody>
          <a:bodyPr/>
          <a:lstStyle/>
          <a:p>
            <a:pPr marL="0" indent="0">
              <a:buNone/>
            </a:pPr>
            <a:r>
              <a:rPr lang="nl-NL" sz="2800" dirty="0"/>
              <a:t>1. Wat kan een kind meemaken?</a:t>
            </a:r>
          </a:p>
          <a:p>
            <a:pPr marL="0" indent="0">
              <a:buNone/>
            </a:pPr>
            <a:r>
              <a:rPr lang="nl-NL" sz="2800" dirty="0">
                <a:solidFill>
                  <a:srgbClr val="FF0000"/>
                </a:solidFill>
              </a:rPr>
              <a:t>2. Wat kan een volwassene meemaken?</a:t>
            </a:r>
          </a:p>
          <a:p>
            <a:pPr marL="0" indent="0">
              <a:buNone/>
            </a:pPr>
            <a:r>
              <a:rPr lang="nl-NL" sz="2800" dirty="0"/>
              <a:t>3. Zie ik het goed of niet?</a:t>
            </a:r>
          </a:p>
          <a:p>
            <a:pPr marL="0" indent="0">
              <a:buNone/>
            </a:pPr>
            <a:r>
              <a:rPr lang="nl-NL" sz="2800" dirty="0"/>
              <a:t>4. Bij wie trek ik aan de bel?</a:t>
            </a:r>
          </a:p>
          <a:p>
            <a:pPr marL="0" indent="0">
              <a:buNone/>
            </a:pPr>
            <a:r>
              <a:rPr lang="nl-NL" sz="2800" dirty="0"/>
              <a:t>5. Wat kan ik zelf betekenen?</a:t>
            </a:r>
          </a:p>
          <a:p>
            <a:pPr marL="0" indent="0">
              <a:buNone/>
            </a:pPr>
            <a:r>
              <a:rPr lang="nl-NL" sz="2800" dirty="0"/>
              <a:t>6. Wat als een broeder of zuster over de grens gaat?</a:t>
            </a:r>
            <a:endParaRPr lang="nl-NL" dirty="0"/>
          </a:p>
        </p:txBody>
      </p:sp>
    </p:spTree>
    <p:extLst>
      <p:ext uri="{BB962C8B-B14F-4D97-AF65-F5344CB8AC3E}">
        <p14:creationId xmlns:p14="http://schemas.microsoft.com/office/powerpoint/2010/main" val="21796176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3435AE2-53EB-446D-A76E-87422639ACAB}"/>
              </a:ext>
            </a:extLst>
          </p:cNvPr>
          <p:cNvSpPr>
            <a:spLocks noGrp="1"/>
          </p:cNvSpPr>
          <p:nvPr>
            <p:ph type="title"/>
          </p:nvPr>
        </p:nvSpPr>
        <p:spPr/>
        <p:txBody>
          <a:bodyPr/>
          <a:lstStyle/>
          <a:p>
            <a:pPr algn="ctr"/>
            <a:r>
              <a:rPr lang="nl-NL" dirty="0"/>
              <a:t>Wat kan een volwassene meemaken?</a:t>
            </a:r>
            <a:endParaRPr lang="x-none" dirty="0"/>
          </a:p>
        </p:txBody>
      </p:sp>
      <p:sp>
        <p:nvSpPr>
          <p:cNvPr id="3" name="Tijdelijke aanduiding voor inhoud 2">
            <a:extLst>
              <a:ext uri="{FF2B5EF4-FFF2-40B4-BE49-F238E27FC236}">
                <a16:creationId xmlns:a16="http://schemas.microsoft.com/office/drawing/2014/main" xmlns="" id="{2E1827DF-D616-4F44-901F-B453DC2C53A2}"/>
              </a:ext>
            </a:extLst>
          </p:cNvPr>
          <p:cNvSpPr>
            <a:spLocks noGrp="1"/>
          </p:cNvSpPr>
          <p:nvPr>
            <p:ph idx="1"/>
          </p:nvPr>
        </p:nvSpPr>
        <p:spPr/>
        <p:txBody>
          <a:bodyPr/>
          <a:lstStyle/>
          <a:p>
            <a:endParaRPr lang="x-none" dirty="0"/>
          </a:p>
        </p:txBody>
      </p:sp>
    </p:spTree>
    <p:extLst>
      <p:ext uri="{BB962C8B-B14F-4D97-AF65-F5344CB8AC3E}">
        <p14:creationId xmlns:p14="http://schemas.microsoft.com/office/powerpoint/2010/main" val="2904134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A9AA523-B74C-4131-91AA-B13C1EDEA952}"/>
              </a:ext>
            </a:extLst>
          </p:cNvPr>
          <p:cNvSpPr>
            <a:spLocks noGrp="1"/>
          </p:cNvSpPr>
          <p:nvPr>
            <p:ph type="title"/>
          </p:nvPr>
        </p:nvSpPr>
        <p:spPr/>
        <p:txBody>
          <a:bodyPr/>
          <a:lstStyle/>
          <a:p>
            <a:pPr algn="ctr"/>
            <a:r>
              <a:rPr lang="nl-NL" dirty="0"/>
              <a:t>Definities</a:t>
            </a:r>
            <a:endParaRPr lang="x-none" dirty="0"/>
          </a:p>
        </p:txBody>
      </p:sp>
      <p:sp>
        <p:nvSpPr>
          <p:cNvPr id="3" name="Tijdelijke aanduiding voor inhoud 2">
            <a:extLst>
              <a:ext uri="{FF2B5EF4-FFF2-40B4-BE49-F238E27FC236}">
                <a16:creationId xmlns:a16="http://schemas.microsoft.com/office/drawing/2014/main" xmlns="" id="{B4924AE3-9AEB-45D7-9CA3-532D45CE1A9C}"/>
              </a:ext>
            </a:extLst>
          </p:cNvPr>
          <p:cNvSpPr>
            <a:spLocks noGrp="1"/>
          </p:cNvSpPr>
          <p:nvPr>
            <p:ph sz="half" idx="1"/>
          </p:nvPr>
        </p:nvSpPr>
        <p:spPr/>
        <p:txBody>
          <a:bodyPr/>
          <a:lstStyle/>
          <a:p>
            <a:r>
              <a:rPr lang="nl-NL" dirty="0" smtClean="0"/>
              <a:t>seksueel geweld</a:t>
            </a:r>
            <a:endParaRPr lang="nl-NL" dirty="0"/>
          </a:p>
          <a:p>
            <a:endParaRPr lang="nl-NL" dirty="0"/>
          </a:p>
          <a:p>
            <a:r>
              <a:rPr lang="nl-NL" dirty="0" smtClean="0"/>
              <a:t>seksueel </a:t>
            </a:r>
            <a:r>
              <a:rPr lang="nl-NL" dirty="0"/>
              <a:t>grensoverschrijdend gedrag?</a:t>
            </a:r>
            <a:endParaRPr lang="x-none" dirty="0"/>
          </a:p>
        </p:txBody>
      </p:sp>
      <p:sp>
        <p:nvSpPr>
          <p:cNvPr id="4" name="Tijdelijke aanduiding voor inhoud 3">
            <a:extLst>
              <a:ext uri="{FF2B5EF4-FFF2-40B4-BE49-F238E27FC236}">
                <a16:creationId xmlns:a16="http://schemas.microsoft.com/office/drawing/2014/main" xmlns="" id="{4EDD4000-7A87-4325-9E59-891C7D59A783}"/>
              </a:ext>
            </a:extLst>
          </p:cNvPr>
          <p:cNvSpPr>
            <a:spLocks noGrp="1"/>
          </p:cNvSpPr>
          <p:nvPr>
            <p:ph sz="half" idx="2"/>
          </p:nvPr>
        </p:nvSpPr>
        <p:spPr/>
        <p:txBody>
          <a:bodyPr/>
          <a:lstStyle/>
          <a:p>
            <a:pPr marL="114300" indent="0">
              <a:buNone/>
            </a:pPr>
            <a:endParaRPr lang="nl-NL" dirty="0"/>
          </a:p>
          <a:p>
            <a:endParaRPr lang="x-none" dirty="0"/>
          </a:p>
        </p:txBody>
      </p:sp>
      <p:pic>
        <p:nvPicPr>
          <p:cNvPr id="5" name="Afbeelding 4">
            <a:extLst>
              <a:ext uri="{FF2B5EF4-FFF2-40B4-BE49-F238E27FC236}">
                <a16:creationId xmlns:a16="http://schemas.microsoft.com/office/drawing/2014/main" xmlns="" id="{F01A71E9-DB38-42A1-A46E-EAD0135A4E92}"/>
              </a:ext>
            </a:extLst>
          </p:cNvPr>
          <p:cNvPicPr>
            <a:picLocks noChangeAspect="1"/>
          </p:cNvPicPr>
          <p:nvPr/>
        </p:nvPicPr>
        <p:blipFill>
          <a:blip r:embed="rId3"/>
          <a:stretch>
            <a:fillRect/>
          </a:stretch>
        </p:blipFill>
        <p:spPr>
          <a:xfrm>
            <a:off x="4499992" y="1628800"/>
            <a:ext cx="3816424" cy="3135485"/>
          </a:xfrm>
          <a:prstGeom prst="rect">
            <a:avLst/>
          </a:prstGeom>
        </p:spPr>
      </p:pic>
    </p:spTree>
    <p:extLst>
      <p:ext uri="{BB962C8B-B14F-4D97-AF65-F5344CB8AC3E}">
        <p14:creationId xmlns:p14="http://schemas.microsoft.com/office/powerpoint/2010/main" val="24802393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33712B1-DD99-4C7C-97C7-E7B58A32ED14}"/>
              </a:ext>
            </a:extLst>
          </p:cNvPr>
          <p:cNvSpPr>
            <a:spLocks noGrp="1"/>
          </p:cNvSpPr>
          <p:nvPr>
            <p:ph type="title"/>
          </p:nvPr>
        </p:nvSpPr>
        <p:spPr/>
        <p:txBody>
          <a:bodyPr/>
          <a:lstStyle/>
          <a:p>
            <a:r>
              <a:rPr lang="nl-NL" dirty="0"/>
              <a:t>Seksueel geweld</a:t>
            </a:r>
            <a:endParaRPr lang="x-none" dirty="0"/>
          </a:p>
        </p:txBody>
      </p:sp>
      <p:sp>
        <p:nvSpPr>
          <p:cNvPr id="3" name="Tijdelijke aanduiding voor inhoud 2">
            <a:extLst>
              <a:ext uri="{FF2B5EF4-FFF2-40B4-BE49-F238E27FC236}">
                <a16:creationId xmlns:a16="http://schemas.microsoft.com/office/drawing/2014/main" xmlns="" id="{8A92E035-25B7-4E1F-9490-AAE20BE2562A}"/>
              </a:ext>
            </a:extLst>
          </p:cNvPr>
          <p:cNvSpPr>
            <a:spLocks noGrp="1"/>
          </p:cNvSpPr>
          <p:nvPr>
            <p:ph sz="half" idx="1"/>
          </p:nvPr>
        </p:nvSpPr>
        <p:spPr/>
        <p:txBody>
          <a:bodyPr/>
          <a:lstStyle/>
          <a:p>
            <a:pPr marL="114300" indent="0">
              <a:buNone/>
            </a:pPr>
            <a:r>
              <a:rPr lang="nl-NL" dirty="0"/>
              <a:t>als iemand wordt gedwongen iets seksueels te doen wat die persoon niet wilde, of als iemand tegen de wil seksuele handelingen heeft verricht of toegestaan</a:t>
            </a:r>
            <a:endParaRPr lang="x-none" dirty="0"/>
          </a:p>
        </p:txBody>
      </p:sp>
      <p:pic>
        <p:nvPicPr>
          <p:cNvPr id="5" name="Tijdelijke aanduiding voor inhoud 4">
            <a:extLst>
              <a:ext uri="{FF2B5EF4-FFF2-40B4-BE49-F238E27FC236}">
                <a16:creationId xmlns:a16="http://schemas.microsoft.com/office/drawing/2014/main" xmlns="" id="{72F0DAA2-0CAB-4741-8C91-241E434C8132}"/>
              </a:ext>
            </a:extLst>
          </p:cNvPr>
          <p:cNvPicPr>
            <a:picLocks noGrp="1" noChangeAspect="1"/>
          </p:cNvPicPr>
          <p:nvPr>
            <p:ph sz="half" idx="2"/>
          </p:nvPr>
        </p:nvPicPr>
        <p:blipFill>
          <a:blip r:embed="rId3"/>
          <a:stretch>
            <a:fillRect/>
          </a:stretch>
        </p:blipFill>
        <p:spPr>
          <a:xfrm>
            <a:off x="4355976" y="1556792"/>
            <a:ext cx="3657600" cy="2621017"/>
          </a:xfrm>
          <a:prstGeom prst="rect">
            <a:avLst/>
          </a:prstGeom>
        </p:spPr>
      </p:pic>
    </p:spTree>
    <p:extLst>
      <p:ext uri="{BB962C8B-B14F-4D97-AF65-F5344CB8AC3E}">
        <p14:creationId xmlns:p14="http://schemas.microsoft.com/office/powerpoint/2010/main" val="16699340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ctr"/>
            <a:r>
              <a:rPr lang="nl-NL" dirty="0"/>
              <a:t>Zie ik het goed of niet?</a:t>
            </a:r>
          </a:p>
        </p:txBody>
      </p:sp>
      <p:sp>
        <p:nvSpPr>
          <p:cNvPr id="3" name="Ondertitel 2"/>
          <p:cNvSpPr>
            <a:spLocks noGrp="1"/>
          </p:cNvSpPr>
          <p:nvPr>
            <p:ph type="subTitle" idx="1"/>
          </p:nvPr>
        </p:nvSpPr>
        <p:spPr>
          <a:xfrm>
            <a:off x="1475656" y="4572000"/>
            <a:ext cx="5671904" cy="1066800"/>
          </a:xfrm>
        </p:spPr>
        <p:txBody>
          <a:bodyPr/>
          <a:lstStyle/>
          <a:p>
            <a:pPr algn="ctr"/>
            <a:r>
              <a:rPr lang="nl-NL" dirty="0"/>
              <a:t>Op weg naar een </a:t>
            </a:r>
            <a:r>
              <a:rPr lang="nl-NL" dirty="0" err="1"/>
              <a:t>veilge</a:t>
            </a:r>
            <a:r>
              <a:rPr lang="nl-NL" dirty="0"/>
              <a:t>(r</a:t>
            </a:r>
            <a:r>
              <a:rPr lang="nl-NL" dirty="0" smtClean="0"/>
              <a:t>))kerk</a:t>
            </a:r>
            <a:endParaRPr lang="nl-NL" dirty="0"/>
          </a:p>
        </p:txBody>
      </p:sp>
    </p:spTree>
    <p:extLst>
      <p:ext uri="{BB962C8B-B14F-4D97-AF65-F5344CB8AC3E}">
        <p14:creationId xmlns:p14="http://schemas.microsoft.com/office/powerpoint/2010/main" val="2979545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D540DD4-2D41-458E-8568-2CAB70729CD5}"/>
              </a:ext>
            </a:extLst>
          </p:cNvPr>
          <p:cNvSpPr>
            <a:spLocks noGrp="1"/>
          </p:cNvSpPr>
          <p:nvPr>
            <p:ph type="title"/>
          </p:nvPr>
        </p:nvSpPr>
        <p:spPr/>
        <p:txBody>
          <a:bodyPr/>
          <a:lstStyle/>
          <a:p>
            <a:r>
              <a:rPr lang="nl-NL" dirty="0"/>
              <a:t>Seksuele grensoverschrijding</a:t>
            </a:r>
            <a:endParaRPr lang="x-none" dirty="0"/>
          </a:p>
        </p:txBody>
      </p:sp>
      <p:sp>
        <p:nvSpPr>
          <p:cNvPr id="3" name="Tijdelijke aanduiding voor inhoud 2">
            <a:extLst>
              <a:ext uri="{FF2B5EF4-FFF2-40B4-BE49-F238E27FC236}">
                <a16:creationId xmlns:a16="http://schemas.microsoft.com/office/drawing/2014/main" xmlns="" id="{83CB69FE-9229-4E27-B068-91DDF9A5B12F}"/>
              </a:ext>
            </a:extLst>
          </p:cNvPr>
          <p:cNvSpPr>
            <a:spLocks noGrp="1"/>
          </p:cNvSpPr>
          <p:nvPr>
            <p:ph sz="half" idx="1"/>
          </p:nvPr>
        </p:nvSpPr>
        <p:spPr/>
        <p:txBody>
          <a:bodyPr/>
          <a:lstStyle/>
          <a:p>
            <a:pPr marL="114300" indent="0">
              <a:buNone/>
            </a:pPr>
            <a:r>
              <a:rPr lang="nl-NL" dirty="0"/>
              <a:t>ongewenst zoenen en seksuele aanrakingen</a:t>
            </a:r>
          </a:p>
          <a:p>
            <a:endParaRPr lang="x-none" dirty="0"/>
          </a:p>
        </p:txBody>
      </p:sp>
      <p:pic>
        <p:nvPicPr>
          <p:cNvPr id="11" name="Tijdelijke aanduiding voor inhoud 10">
            <a:extLst>
              <a:ext uri="{FF2B5EF4-FFF2-40B4-BE49-F238E27FC236}">
                <a16:creationId xmlns:a16="http://schemas.microsoft.com/office/drawing/2014/main" xmlns="" id="{0F5FE24D-1231-4DF4-A92E-A462DDD4B906}"/>
              </a:ext>
            </a:extLst>
          </p:cNvPr>
          <p:cNvPicPr>
            <a:picLocks noGrp="1" noChangeAspect="1"/>
          </p:cNvPicPr>
          <p:nvPr>
            <p:ph sz="half" idx="2"/>
          </p:nvPr>
        </p:nvPicPr>
        <p:blipFill>
          <a:blip r:embed="rId3"/>
          <a:stretch>
            <a:fillRect/>
          </a:stretch>
        </p:blipFill>
        <p:spPr>
          <a:xfrm>
            <a:off x="4355976" y="1233251"/>
            <a:ext cx="3888432" cy="5338574"/>
          </a:xfrm>
          <a:prstGeom prst="rect">
            <a:avLst/>
          </a:prstGeom>
        </p:spPr>
      </p:pic>
    </p:spTree>
    <p:extLst>
      <p:ext uri="{BB962C8B-B14F-4D97-AF65-F5344CB8AC3E}">
        <p14:creationId xmlns:p14="http://schemas.microsoft.com/office/powerpoint/2010/main" val="10197491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310B817-B3D4-4643-8533-02C584C5C975}"/>
              </a:ext>
            </a:extLst>
          </p:cNvPr>
          <p:cNvSpPr>
            <a:spLocks noGrp="1"/>
          </p:cNvSpPr>
          <p:nvPr>
            <p:ph type="title"/>
          </p:nvPr>
        </p:nvSpPr>
        <p:spPr/>
        <p:txBody>
          <a:bodyPr/>
          <a:lstStyle/>
          <a:p>
            <a:pPr algn="ctr"/>
            <a:r>
              <a:rPr lang="nl-NL" dirty="0"/>
              <a:t>In de kerk?</a:t>
            </a:r>
            <a:endParaRPr lang="x-none" dirty="0"/>
          </a:p>
        </p:txBody>
      </p:sp>
      <p:sp>
        <p:nvSpPr>
          <p:cNvPr id="3" name="Tijdelijke aanduiding voor inhoud 2">
            <a:extLst>
              <a:ext uri="{FF2B5EF4-FFF2-40B4-BE49-F238E27FC236}">
                <a16:creationId xmlns:a16="http://schemas.microsoft.com/office/drawing/2014/main" xmlns="" id="{D6969F87-9316-4544-820D-18F28F099CED}"/>
              </a:ext>
            </a:extLst>
          </p:cNvPr>
          <p:cNvSpPr>
            <a:spLocks noGrp="1"/>
          </p:cNvSpPr>
          <p:nvPr>
            <p:ph sz="half" idx="1"/>
          </p:nvPr>
        </p:nvSpPr>
        <p:spPr>
          <a:xfrm>
            <a:off x="457200" y="1536192"/>
            <a:ext cx="4834880" cy="4590288"/>
          </a:xfrm>
        </p:spPr>
        <p:txBody>
          <a:bodyPr>
            <a:normAutofit/>
          </a:bodyPr>
          <a:lstStyle/>
          <a:p>
            <a:pPr marL="114300" indent="0">
              <a:buNone/>
            </a:pPr>
            <a:endParaRPr lang="nl-NL" dirty="0"/>
          </a:p>
          <a:p>
            <a:pPr marL="114300" indent="0">
              <a:buNone/>
            </a:pPr>
            <a:endParaRPr lang="x-none" dirty="0"/>
          </a:p>
        </p:txBody>
      </p:sp>
      <p:pic>
        <p:nvPicPr>
          <p:cNvPr id="5" name="Tijdelijke aanduiding voor inhoud 4">
            <a:extLst>
              <a:ext uri="{FF2B5EF4-FFF2-40B4-BE49-F238E27FC236}">
                <a16:creationId xmlns:a16="http://schemas.microsoft.com/office/drawing/2014/main" xmlns="" id="{7A36812C-C96B-43FF-B661-00078C44F53E}"/>
              </a:ext>
            </a:extLst>
          </p:cNvPr>
          <p:cNvPicPr>
            <a:picLocks noGrp="1" noChangeAspect="1"/>
          </p:cNvPicPr>
          <p:nvPr>
            <p:ph sz="half" idx="2"/>
          </p:nvPr>
        </p:nvPicPr>
        <p:blipFill>
          <a:blip r:embed="rId3"/>
          <a:stretch>
            <a:fillRect/>
          </a:stretch>
        </p:blipFill>
        <p:spPr>
          <a:xfrm>
            <a:off x="5436096" y="1484784"/>
            <a:ext cx="2946561" cy="4589463"/>
          </a:xfrm>
          <a:prstGeom prst="rect">
            <a:avLst/>
          </a:prstGeom>
        </p:spPr>
      </p:pic>
    </p:spTree>
    <p:extLst>
      <p:ext uri="{BB962C8B-B14F-4D97-AF65-F5344CB8AC3E}">
        <p14:creationId xmlns:p14="http://schemas.microsoft.com/office/powerpoint/2010/main" val="31606411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310B817-B3D4-4643-8533-02C584C5C975}"/>
              </a:ext>
            </a:extLst>
          </p:cNvPr>
          <p:cNvSpPr>
            <a:spLocks noGrp="1"/>
          </p:cNvSpPr>
          <p:nvPr>
            <p:ph type="title"/>
          </p:nvPr>
        </p:nvSpPr>
        <p:spPr/>
        <p:txBody>
          <a:bodyPr/>
          <a:lstStyle/>
          <a:p>
            <a:pPr algn="ctr"/>
            <a:r>
              <a:rPr lang="nl-NL" dirty="0"/>
              <a:t>In de kerk?</a:t>
            </a:r>
            <a:endParaRPr lang="x-none" dirty="0"/>
          </a:p>
        </p:txBody>
      </p:sp>
      <p:sp>
        <p:nvSpPr>
          <p:cNvPr id="3" name="Tijdelijke aanduiding voor inhoud 2">
            <a:extLst>
              <a:ext uri="{FF2B5EF4-FFF2-40B4-BE49-F238E27FC236}">
                <a16:creationId xmlns:a16="http://schemas.microsoft.com/office/drawing/2014/main" xmlns="" id="{D6969F87-9316-4544-820D-18F28F099CED}"/>
              </a:ext>
            </a:extLst>
          </p:cNvPr>
          <p:cNvSpPr>
            <a:spLocks noGrp="1"/>
          </p:cNvSpPr>
          <p:nvPr>
            <p:ph sz="half" idx="1"/>
          </p:nvPr>
        </p:nvSpPr>
        <p:spPr>
          <a:xfrm>
            <a:off x="457200" y="1536192"/>
            <a:ext cx="4834880" cy="4590288"/>
          </a:xfrm>
        </p:spPr>
        <p:txBody>
          <a:bodyPr>
            <a:normAutofit/>
          </a:bodyPr>
          <a:lstStyle/>
          <a:p>
            <a:pPr marL="114300" indent="0">
              <a:buNone/>
            </a:pPr>
            <a:r>
              <a:rPr lang="nl-NL" dirty="0"/>
              <a:t>In de VS: zelfde aantallen</a:t>
            </a:r>
          </a:p>
          <a:p>
            <a:pPr marL="114300" indent="0">
              <a:buNone/>
            </a:pPr>
            <a:endParaRPr lang="nl-NL" dirty="0"/>
          </a:p>
          <a:p>
            <a:pPr marL="114300" indent="0">
              <a:buNone/>
            </a:pPr>
            <a:r>
              <a:rPr lang="nl-NL" dirty="0"/>
              <a:t>Vaker in kleine conservatieve religieuze groepen (gesloten groep)</a:t>
            </a:r>
          </a:p>
          <a:p>
            <a:pPr marL="114300" indent="0">
              <a:buNone/>
            </a:pPr>
            <a:endParaRPr lang="nl-NL" dirty="0"/>
          </a:p>
          <a:p>
            <a:pPr marL="114300" indent="0">
              <a:buNone/>
            </a:pPr>
            <a:endParaRPr lang="nl-NL" dirty="0"/>
          </a:p>
          <a:p>
            <a:pPr marL="114300" indent="0">
              <a:buNone/>
            </a:pPr>
            <a:endParaRPr lang="x-none" dirty="0"/>
          </a:p>
        </p:txBody>
      </p:sp>
      <p:pic>
        <p:nvPicPr>
          <p:cNvPr id="5" name="Tijdelijke aanduiding voor inhoud 4">
            <a:extLst>
              <a:ext uri="{FF2B5EF4-FFF2-40B4-BE49-F238E27FC236}">
                <a16:creationId xmlns:a16="http://schemas.microsoft.com/office/drawing/2014/main" xmlns="" id="{7A36812C-C96B-43FF-B661-00078C44F53E}"/>
              </a:ext>
            </a:extLst>
          </p:cNvPr>
          <p:cNvPicPr>
            <a:picLocks noGrp="1" noChangeAspect="1"/>
          </p:cNvPicPr>
          <p:nvPr>
            <p:ph sz="half" idx="2"/>
          </p:nvPr>
        </p:nvPicPr>
        <p:blipFill>
          <a:blip r:embed="rId3"/>
          <a:stretch>
            <a:fillRect/>
          </a:stretch>
        </p:blipFill>
        <p:spPr>
          <a:xfrm>
            <a:off x="5436096" y="1484784"/>
            <a:ext cx="2946561" cy="4589463"/>
          </a:xfrm>
          <a:prstGeom prst="rect">
            <a:avLst/>
          </a:prstGeom>
        </p:spPr>
      </p:pic>
    </p:spTree>
    <p:extLst>
      <p:ext uri="{BB962C8B-B14F-4D97-AF65-F5344CB8AC3E}">
        <p14:creationId xmlns:p14="http://schemas.microsoft.com/office/powerpoint/2010/main" val="14491753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310B817-B3D4-4643-8533-02C584C5C975}"/>
              </a:ext>
            </a:extLst>
          </p:cNvPr>
          <p:cNvSpPr>
            <a:spLocks noGrp="1"/>
          </p:cNvSpPr>
          <p:nvPr>
            <p:ph type="title"/>
          </p:nvPr>
        </p:nvSpPr>
        <p:spPr/>
        <p:txBody>
          <a:bodyPr/>
          <a:lstStyle/>
          <a:p>
            <a:pPr algn="ctr"/>
            <a:r>
              <a:rPr lang="nl-NL" dirty="0"/>
              <a:t>In de kerk</a:t>
            </a:r>
            <a:endParaRPr lang="x-none" dirty="0"/>
          </a:p>
        </p:txBody>
      </p:sp>
      <p:sp>
        <p:nvSpPr>
          <p:cNvPr id="3" name="Tijdelijke aanduiding voor inhoud 2">
            <a:extLst>
              <a:ext uri="{FF2B5EF4-FFF2-40B4-BE49-F238E27FC236}">
                <a16:creationId xmlns:a16="http://schemas.microsoft.com/office/drawing/2014/main" xmlns="" id="{D6969F87-9316-4544-820D-18F28F099CED}"/>
              </a:ext>
            </a:extLst>
          </p:cNvPr>
          <p:cNvSpPr>
            <a:spLocks noGrp="1"/>
          </p:cNvSpPr>
          <p:nvPr>
            <p:ph sz="half" idx="1"/>
          </p:nvPr>
        </p:nvSpPr>
        <p:spPr>
          <a:xfrm>
            <a:off x="457200" y="1536192"/>
            <a:ext cx="4834880" cy="4590288"/>
          </a:xfrm>
        </p:spPr>
        <p:txBody>
          <a:bodyPr>
            <a:normAutofit/>
          </a:bodyPr>
          <a:lstStyle/>
          <a:p>
            <a:pPr marL="114300" indent="0">
              <a:buNone/>
            </a:pPr>
            <a:r>
              <a:rPr lang="nl-NL" u="sng" dirty="0"/>
              <a:t>Rol van geloof?</a:t>
            </a:r>
          </a:p>
          <a:p>
            <a:pPr marL="114300" indent="0">
              <a:buNone/>
            </a:pPr>
            <a:endParaRPr lang="nl-NL" dirty="0"/>
          </a:p>
          <a:p>
            <a:pPr marL="114300" indent="0">
              <a:buNone/>
            </a:pPr>
            <a:r>
              <a:rPr lang="nl-NL" dirty="0">
                <a:solidFill>
                  <a:srgbClr val="FF0000"/>
                </a:solidFill>
              </a:rPr>
              <a:t>Positief:</a:t>
            </a:r>
            <a:r>
              <a:rPr lang="nl-NL" dirty="0"/>
              <a:t> hulp</a:t>
            </a:r>
          </a:p>
          <a:p>
            <a:pPr marL="114300" indent="0">
              <a:buNone/>
            </a:pPr>
            <a:endParaRPr lang="nl-NL" dirty="0"/>
          </a:p>
          <a:p>
            <a:pPr marL="114300" indent="0">
              <a:buNone/>
            </a:pPr>
            <a:r>
              <a:rPr lang="nl-NL" dirty="0">
                <a:solidFill>
                  <a:srgbClr val="FF0000"/>
                </a:solidFill>
              </a:rPr>
              <a:t>Negatief</a:t>
            </a:r>
            <a:r>
              <a:rPr lang="nl-NL" dirty="0"/>
              <a:t>: </a:t>
            </a:r>
          </a:p>
          <a:p>
            <a:pPr marL="114300" indent="0">
              <a:buNone/>
            </a:pPr>
            <a:r>
              <a:rPr lang="nl-NL" dirty="0"/>
              <a:t>- gevangen want ‘heiligheid van het huwelijk’</a:t>
            </a:r>
          </a:p>
          <a:p>
            <a:pPr marL="114300" indent="0">
              <a:buNone/>
            </a:pPr>
            <a:r>
              <a:rPr lang="nl-NL" dirty="0"/>
              <a:t>- Male </a:t>
            </a:r>
            <a:r>
              <a:rPr lang="nl-NL" dirty="0" err="1"/>
              <a:t>headship</a:t>
            </a:r>
            <a:r>
              <a:rPr lang="nl-NL" dirty="0"/>
              <a:t> (</a:t>
            </a:r>
            <a:r>
              <a:rPr lang="nl-NL" dirty="0" err="1"/>
              <a:t>Ef</a:t>
            </a:r>
            <a:r>
              <a:rPr lang="nl-NL" dirty="0"/>
              <a:t> 5:22)</a:t>
            </a:r>
            <a:endParaRPr lang="x-none" dirty="0"/>
          </a:p>
        </p:txBody>
      </p:sp>
      <p:pic>
        <p:nvPicPr>
          <p:cNvPr id="5" name="Tijdelijke aanduiding voor inhoud 4">
            <a:extLst>
              <a:ext uri="{FF2B5EF4-FFF2-40B4-BE49-F238E27FC236}">
                <a16:creationId xmlns:a16="http://schemas.microsoft.com/office/drawing/2014/main" xmlns="" id="{7A36812C-C96B-43FF-B661-00078C44F53E}"/>
              </a:ext>
            </a:extLst>
          </p:cNvPr>
          <p:cNvPicPr>
            <a:picLocks noGrp="1" noChangeAspect="1"/>
          </p:cNvPicPr>
          <p:nvPr>
            <p:ph sz="half" idx="2"/>
          </p:nvPr>
        </p:nvPicPr>
        <p:blipFill>
          <a:blip r:embed="rId3"/>
          <a:stretch>
            <a:fillRect/>
          </a:stretch>
        </p:blipFill>
        <p:spPr>
          <a:xfrm>
            <a:off x="5436096" y="1484784"/>
            <a:ext cx="2946561" cy="4589463"/>
          </a:xfrm>
          <a:prstGeom prst="rect">
            <a:avLst/>
          </a:prstGeom>
        </p:spPr>
      </p:pic>
    </p:spTree>
    <p:extLst>
      <p:ext uri="{BB962C8B-B14F-4D97-AF65-F5344CB8AC3E}">
        <p14:creationId xmlns:p14="http://schemas.microsoft.com/office/powerpoint/2010/main" val="33241438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E2B6AC3-8D58-4E00-8311-14F382F4613D}"/>
              </a:ext>
            </a:extLst>
          </p:cNvPr>
          <p:cNvSpPr>
            <a:spLocks noGrp="1"/>
          </p:cNvSpPr>
          <p:nvPr>
            <p:ph type="title"/>
          </p:nvPr>
        </p:nvSpPr>
        <p:spPr/>
        <p:txBody>
          <a:bodyPr/>
          <a:lstStyle/>
          <a:p>
            <a:pPr algn="ctr"/>
            <a:r>
              <a:rPr lang="nl-NL" dirty="0"/>
              <a:t>Male </a:t>
            </a:r>
            <a:r>
              <a:rPr lang="nl-NL" dirty="0" err="1"/>
              <a:t>headship</a:t>
            </a:r>
            <a:r>
              <a:rPr lang="nl-NL" dirty="0"/>
              <a:t> </a:t>
            </a:r>
            <a:endParaRPr lang="x-none" dirty="0"/>
          </a:p>
        </p:txBody>
      </p:sp>
      <p:sp>
        <p:nvSpPr>
          <p:cNvPr id="3" name="Tijdelijke aanduiding voor inhoud 2">
            <a:extLst>
              <a:ext uri="{FF2B5EF4-FFF2-40B4-BE49-F238E27FC236}">
                <a16:creationId xmlns:a16="http://schemas.microsoft.com/office/drawing/2014/main" xmlns="" id="{13A7C8AC-8393-4CB5-AA0A-3DE144CF7341}"/>
              </a:ext>
            </a:extLst>
          </p:cNvPr>
          <p:cNvSpPr>
            <a:spLocks noGrp="1"/>
          </p:cNvSpPr>
          <p:nvPr>
            <p:ph sz="half" idx="1"/>
          </p:nvPr>
        </p:nvSpPr>
        <p:spPr>
          <a:xfrm>
            <a:off x="457200" y="1536192"/>
            <a:ext cx="7283152" cy="4590288"/>
          </a:xfrm>
        </p:spPr>
        <p:txBody>
          <a:bodyPr>
            <a:normAutofit fontScale="92500"/>
          </a:bodyPr>
          <a:lstStyle/>
          <a:p>
            <a:pPr marL="114300" indent="0">
              <a:buNone/>
            </a:pPr>
            <a:r>
              <a:rPr lang="nl-NL" dirty="0">
                <a:effectLst/>
                <a:latin typeface="Segoe UI Web (West European)"/>
              </a:rPr>
              <a:t>De theorie dat de man hoofd is van het gezin, welke aan mannen de grootste macht en autoriteit geeft, hoogstwaarschijnlijk huiselijk geweld zal stimuleren.</a:t>
            </a:r>
          </a:p>
          <a:p>
            <a:pPr marL="114300" indent="0">
              <a:buNone/>
            </a:pPr>
            <a:endParaRPr lang="en-US" sz="1200" dirty="0"/>
          </a:p>
          <a:p>
            <a:pPr marL="114300" indent="0">
              <a:buNone/>
            </a:pPr>
            <a:endParaRPr lang="en-US" sz="1200" dirty="0"/>
          </a:p>
          <a:p>
            <a:pPr marL="114300" indent="0">
              <a:buNone/>
            </a:pPr>
            <a:endParaRPr lang="en-US" sz="1200" dirty="0"/>
          </a:p>
          <a:p>
            <a:pPr marL="114300" indent="0">
              <a:buNone/>
            </a:pPr>
            <a:endParaRPr lang="en-US" sz="1200" dirty="0"/>
          </a:p>
          <a:p>
            <a:pPr marL="114300" indent="0">
              <a:buNone/>
            </a:pPr>
            <a:endParaRPr lang="en-US" sz="1200" dirty="0"/>
          </a:p>
          <a:p>
            <a:pPr marL="114300" indent="0">
              <a:buNone/>
            </a:pPr>
            <a:endParaRPr lang="en-US" sz="1200" dirty="0"/>
          </a:p>
          <a:p>
            <a:pPr marL="114300" indent="0">
              <a:buNone/>
            </a:pPr>
            <a:endParaRPr lang="en-US" sz="1200" dirty="0"/>
          </a:p>
          <a:p>
            <a:pPr marL="114300" indent="0">
              <a:buNone/>
            </a:pPr>
            <a:endParaRPr lang="en-US" sz="1200" dirty="0"/>
          </a:p>
          <a:p>
            <a:pPr marL="114300" indent="0">
              <a:buNone/>
            </a:pPr>
            <a:r>
              <a:rPr lang="en-US" sz="1200" dirty="0"/>
              <a:t>Patriarchy and Domestic Violence:</a:t>
            </a:r>
          </a:p>
          <a:p>
            <a:pPr marL="114300" indent="0">
              <a:buNone/>
            </a:pPr>
            <a:r>
              <a:rPr lang="en-US" sz="1200" dirty="0"/>
              <a:t>Challenging Common Misconceptions1</a:t>
            </a:r>
          </a:p>
          <a:p>
            <a:pPr marL="114300" indent="0">
              <a:buNone/>
            </a:pPr>
            <a:r>
              <a:rPr lang="en-US" sz="1200" dirty="0"/>
              <a:t>Steven R. Tracy, Ph.D.</a:t>
            </a:r>
          </a:p>
          <a:p>
            <a:pPr marL="114300" indent="0">
              <a:buNone/>
            </a:pPr>
            <a:r>
              <a:rPr lang="en-US" sz="1200" dirty="0"/>
              <a:t>Professor of Theology and Ethics, Phoenix Seminary</a:t>
            </a:r>
          </a:p>
          <a:p>
            <a:pPr marL="114300" indent="0">
              <a:buNone/>
            </a:pPr>
            <a:r>
              <a:rPr lang="en-US" sz="1200" dirty="0"/>
              <a:t>Director of Research and Curriculum, Mending the Soul Ministries 3</a:t>
            </a:r>
            <a:r>
              <a:rPr lang="de-DE" sz="1200" dirty="0"/>
              <a:t>https://mlhlsi.infiniteuploads.cloud/2021/01/PatriarchyDV.pdf</a:t>
            </a:r>
            <a:endParaRPr lang="x-none" sz="1200" dirty="0"/>
          </a:p>
        </p:txBody>
      </p:sp>
      <p:sp>
        <p:nvSpPr>
          <p:cNvPr id="4" name="Tijdelijke aanduiding voor inhoud 3">
            <a:extLst>
              <a:ext uri="{FF2B5EF4-FFF2-40B4-BE49-F238E27FC236}">
                <a16:creationId xmlns:a16="http://schemas.microsoft.com/office/drawing/2014/main" xmlns="" id="{DE1219DB-B982-4A67-A811-E20410AA73F9}"/>
              </a:ext>
            </a:extLst>
          </p:cNvPr>
          <p:cNvSpPr>
            <a:spLocks noGrp="1"/>
          </p:cNvSpPr>
          <p:nvPr>
            <p:ph sz="half" idx="2"/>
          </p:nvPr>
        </p:nvSpPr>
        <p:spPr>
          <a:xfrm>
            <a:off x="8028384" y="1536192"/>
            <a:ext cx="48816" cy="4590288"/>
          </a:xfrm>
        </p:spPr>
        <p:txBody>
          <a:bodyPr>
            <a:normAutofit fontScale="92500"/>
          </a:bodyPr>
          <a:lstStyle/>
          <a:p>
            <a:endParaRPr lang="x-none" dirty="0"/>
          </a:p>
        </p:txBody>
      </p:sp>
    </p:spTree>
    <p:extLst>
      <p:ext uri="{BB962C8B-B14F-4D97-AF65-F5344CB8AC3E}">
        <p14:creationId xmlns:p14="http://schemas.microsoft.com/office/powerpoint/2010/main" val="10674013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310B817-B3D4-4643-8533-02C584C5C975}"/>
              </a:ext>
            </a:extLst>
          </p:cNvPr>
          <p:cNvSpPr>
            <a:spLocks noGrp="1"/>
          </p:cNvSpPr>
          <p:nvPr>
            <p:ph type="title"/>
          </p:nvPr>
        </p:nvSpPr>
        <p:spPr/>
        <p:txBody>
          <a:bodyPr/>
          <a:lstStyle/>
          <a:p>
            <a:pPr algn="ctr"/>
            <a:r>
              <a:rPr lang="nl-NL" dirty="0"/>
              <a:t>In onze kerk?</a:t>
            </a:r>
            <a:endParaRPr lang="x-none" dirty="0"/>
          </a:p>
        </p:txBody>
      </p:sp>
      <p:sp>
        <p:nvSpPr>
          <p:cNvPr id="3" name="Tijdelijke aanduiding voor inhoud 2">
            <a:extLst>
              <a:ext uri="{FF2B5EF4-FFF2-40B4-BE49-F238E27FC236}">
                <a16:creationId xmlns:a16="http://schemas.microsoft.com/office/drawing/2014/main" xmlns="" id="{D6969F87-9316-4544-820D-18F28F099CED}"/>
              </a:ext>
            </a:extLst>
          </p:cNvPr>
          <p:cNvSpPr>
            <a:spLocks noGrp="1"/>
          </p:cNvSpPr>
          <p:nvPr>
            <p:ph sz="half" idx="1"/>
          </p:nvPr>
        </p:nvSpPr>
        <p:spPr>
          <a:xfrm>
            <a:off x="457200" y="1536192"/>
            <a:ext cx="4834880" cy="4590288"/>
          </a:xfrm>
        </p:spPr>
        <p:txBody>
          <a:bodyPr>
            <a:normAutofit/>
          </a:bodyPr>
          <a:lstStyle/>
          <a:p>
            <a:pPr marL="114300" indent="0">
              <a:buNone/>
            </a:pPr>
            <a:endParaRPr lang="nl-NL" dirty="0"/>
          </a:p>
          <a:p>
            <a:pPr marL="114300" indent="0">
              <a:buNone/>
            </a:pPr>
            <a:endParaRPr lang="nl-NL" dirty="0"/>
          </a:p>
        </p:txBody>
      </p:sp>
      <p:pic>
        <p:nvPicPr>
          <p:cNvPr id="5" name="Tijdelijke aanduiding voor inhoud 4">
            <a:extLst>
              <a:ext uri="{FF2B5EF4-FFF2-40B4-BE49-F238E27FC236}">
                <a16:creationId xmlns:a16="http://schemas.microsoft.com/office/drawing/2014/main" xmlns="" id="{7A36812C-C96B-43FF-B661-00078C44F53E}"/>
              </a:ext>
            </a:extLst>
          </p:cNvPr>
          <p:cNvPicPr>
            <a:picLocks noGrp="1" noChangeAspect="1"/>
          </p:cNvPicPr>
          <p:nvPr>
            <p:ph sz="half" idx="2"/>
          </p:nvPr>
        </p:nvPicPr>
        <p:blipFill>
          <a:blip r:embed="rId3"/>
          <a:stretch>
            <a:fillRect/>
          </a:stretch>
        </p:blipFill>
        <p:spPr>
          <a:xfrm>
            <a:off x="5652120" y="1556792"/>
            <a:ext cx="2658529" cy="4589463"/>
          </a:xfrm>
          <a:prstGeom prst="rect">
            <a:avLst/>
          </a:prstGeom>
        </p:spPr>
      </p:pic>
      <p:sp>
        <p:nvSpPr>
          <p:cNvPr id="6" name="Tekstvak 5">
            <a:extLst>
              <a:ext uri="{FF2B5EF4-FFF2-40B4-BE49-F238E27FC236}">
                <a16:creationId xmlns:a16="http://schemas.microsoft.com/office/drawing/2014/main" xmlns="" id="{BD680993-A9AE-4DEB-A193-E179156E4BD4}"/>
              </a:ext>
            </a:extLst>
          </p:cNvPr>
          <p:cNvSpPr txBox="1"/>
          <p:nvPr/>
        </p:nvSpPr>
        <p:spPr>
          <a:xfrm>
            <a:off x="467544" y="1844824"/>
            <a:ext cx="5400600" cy="2308324"/>
          </a:xfrm>
          <a:prstGeom prst="rect">
            <a:avLst/>
          </a:prstGeom>
          <a:noFill/>
        </p:spPr>
        <p:txBody>
          <a:bodyPr wrap="square">
            <a:spAutoFit/>
          </a:bodyPr>
          <a:lstStyle/>
          <a:p>
            <a:r>
              <a:rPr lang="nl-NL" sz="3600" dirty="0"/>
              <a:t>65% controle/vernedering</a:t>
            </a:r>
          </a:p>
          <a:p>
            <a:r>
              <a:rPr lang="nl-NL" sz="3600" dirty="0"/>
              <a:t>46% geweld </a:t>
            </a:r>
          </a:p>
          <a:p>
            <a:r>
              <a:rPr lang="nl-NL" sz="3600" dirty="0"/>
              <a:t>29% seksueel geweld </a:t>
            </a:r>
          </a:p>
          <a:p>
            <a:r>
              <a:rPr lang="nl-NL" sz="3600" dirty="0"/>
              <a:t>10% ernstig fysiek geweld </a:t>
            </a:r>
            <a:endParaRPr lang="nl-NL" dirty="0"/>
          </a:p>
        </p:txBody>
      </p:sp>
    </p:spTree>
    <p:extLst>
      <p:ext uri="{BB962C8B-B14F-4D97-AF65-F5344CB8AC3E}">
        <p14:creationId xmlns:p14="http://schemas.microsoft.com/office/powerpoint/2010/main" val="29148470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A1F59CEB-7D4B-402B-8BD8-E3EF980669BC}"/>
              </a:ext>
            </a:extLst>
          </p:cNvPr>
          <p:cNvSpPr>
            <a:spLocks noGrp="1"/>
          </p:cNvSpPr>
          <p:nvPr>
            <p:ph type="title"/>
          </p:nvPr>
        </p:nvSpPr>
        <p:spPr/>
        <p:txBody>
          <a:bodyPr/>
          <a:lstStyle/>
          <a:p>
            <a:r>
              <a:rPr lang="nl-NL" dirty="0"/>
              <a:t>Marijke</a:t>
            </a:r>
            <a:endParaRPr lang="x-none" dirty="0"/>
          </a:p>
        </p:txBody>
      </p:sp>
      <p:sp>
        <p:nvSpPr>
          <p:cNvPr id="5" name="Tijdelijke aanduiding voor inhoud 4">
            <a:extLst>
              <a:ext uri="{FF2B5EF4-FFF2-40B4-BE49-F238E27FC236}">
                <a16:creationId xmlns:a16="http://schemas.microsoft.com/office/drawing/2014/main" xmlns="" id="{64CAEAB2-C9B5-46A2-99FA-39B70AAE7811}"/>
              </a:ext>
            </a:extLst>
          </p:cNvPr>
          <p:cNvSpPr>
            <a:spLocks noGrp="1"/>
          </p:cNvSpPr>
          <p:nvPr>
            <p:ph sz="half" idx="1"/>
          </p:nvPr>
        </p:nvSpPr>
        <p:spPr>
          <a:xfrm>
            <a:off x="457200" y="1536192"/>
            <a:ext cx="3034680" cy="4590288"/>
          </a:xfrm>
        </p:spPr>
        <p:txBody>
          <a:bodyPr>
            <a:normAutofit/>
          </a:bodyPr>
          <a:lstStyle/>
          <a:p>
            <a:r>
              <a:rPr lang="nl-NL" dirty="0"/>
              <a:t>Wat vind jij zorgelijk?</a:t>
            </a:r>
            <a:endParaRPr lang="x-none" dirty="0"/>
          </a:p>
        </p:txBody>
      </p:sp>
      <p:pic>
        <p:nvPicPr>
          <p:cNvPr id="7" name="Tijdelijke aanduiding voor inhoud 6">
            <a:extLst>
              <a:ext uri="{FF2B5EF4-FFF2-40B4-BE49-F238E27FC236}">
                <a16:creationId xmlns:a16="http://schemas.microsoft.com/office/drawing/2014/main" xmlns="" id="{40A0C243-D423-47F4-821D-3E8D3436863C}"/>
              </a:ext>
            </a:extLst>
          </p:cNvPr>
          <p:cNvPicPr>
            <a:picLocks noGrp="1" noChangeAspect="1"/>
          </p:cNvPicPr>
          <p:nvPr>
            <p:ph sz="half" idx="2"/>
          </p:nvPr>
        </p:nvPicPr>
        <p:blipFill>
          <a:blip r:embed="rId3"/>
          <a:stretch>
            <a:fillRect/>
          </a:stretch>
        </p:blipFill>
        <p:spPr>
          <a:xfrm>
            <a:off x="3707904" y="1628800"/>
            <a:ext cx="4263781" cy="2848205"/>
          </a:xfrm>
          <a:prstGeom prst="rect">
            <a:avLst/>
          </a:prstGeom>
        </p:spPr>
      </p:pic>
    </p:spTree>
    <p:extLst>
      <p:ext uri="{BB962C8B-B14F-4D97-AF65-F5344CB8AC3E}">
        <p14:creationId xmlns:p14="http://schemas.microsoft.com/office/powerpoint/2010/main" val="6326137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75980DA-FC9A-4113-91B9-0965161A501A}"/>
              </a:ext>
            </a:extLst>
          </p:cNvPr>
          <p:cNvSpPr>
            <a:spLocks noGrp="1"/>
          </p:cNvSpPr>
          <p:nvPr>
            <p:ph type="title"/>
          </p:nvPr>
        </p:nvSpPr>
        <p:spPr>
          <a:xfrm>
            <a:off x="457200" y="274638"/>
            <a:ext cx="7859216" cy="1143000"/>
          </a:xfrm>
        </p:spPr>
        <p:txBody>
          <a:bodyPr/>
          <a:lstStyle/>
          <a:p>
            <a:r>
              <a:rPr lang="nl-NL" dirty="0"/>
              <a:t>Hoe wordt je onder druk gezet?</a:t>
            </a:r>
            <a:endParaRPr lang="x-none" dirty="0"/>
          </a:p>
        </p:txBody>
      </p:sp>
      <p:sp>
        <p:nvSpPr>
          <p:cNvPr id="3" name="Tijdelijke aanduiding voor inhoud 2">
            <a:extLst>
              <a:ext uri="{FF2B5EF4-FFF2-40B4-BE49-F238E27FC236}">
                <a16:creationId xmlns:a16="http://schemas.microsoft.com/office/drawing/2014/main" xmlns="" id="{09CDF824-D752-4C7F-8C22-D21E398401E8}"/>
              </a:ext>
            </a:extLst>
          </p:cNvPr>
          <p:cNvSpPr>
            <a:spLocks noGrp="1"/>
          </p:cNvSpPr>
          <p:nvPr>
            <p:ph sz="half" idx="1"/>
          </p:nvPr>
        </p:nvSpPr>
        <p:spPr/>
        <p:txBody>
          <a:bodyPr/>
          <a:lstStyle/>
          <a:p>
            <a:endParaRPr lang="nl-NL" dirty="0"/>
          </a:p>
          <a:p>
            <a:endParaRPr lang="x-none" dirty="0"/>
          </a:p>
        </p:txBody>
      </p:sp>
      <p:sp>
        <p:nvSpPr>
          <p:cNvPr id="4" name="Tijdelijke aanduiding voor inhoud 3">
            <a:extLst>
              <a:ext uri="{FF2B5EF4-FFF2-40B4-BE49-F238E27FC236}">
                <a16:creationId xmlns:a16="http://schemas.microsoft.com/office/drawing/2014/main" xmlns="" id="{040E35F3-694B-41B4-BFD1-6E3852D9343C}"/>
              </a:ext>
            </a:extLst>
          </p:cNvPr>
          <p:cNvSpPr>
            <a:spLocks noGrp="1"/>
          </p:cNvSpPr>
          <p:nvPr>
            <p:ph sz="half" idx="2"/>
          </p:nvPr>
        </p:nvSpPr>
        <p:spPr/>
        <p:txBody>
          <a:bodyPr/>
          <a:lstStyle/>
          <a:p>
            <a:endParaRPr lang="x-none" dirty="0"/>
          </a:p>
        </p:txBody>
      </p:sp>
    </p:spTree>
    <p:extLst>
      <p:ext uri="{BB962C8B-B14F-4D97-AF65-F5344CB8AC3E}">
        <p14:creationId xmlns:p14="http://schemas.microsoft.com/office/powerpoint/2010/main" val="3859265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75980DA-FC9A-4113-91B9-0965161A501A}"/>
              </a:ext>
            </a:extLst>
          </p:cNvPr>
          <p:cNvSpPr>
            <a:spLocks noGrp="1"/>
          </p:cNvSpPr>
          <p:nvPr>
            <p:ph type="title"/>
          </p:nvPr>
        </p:nvSpPr>
        <p:spPr>
          <a:xfrm>
            <a:off x="457200" y="274638"/>
            <a:ext cx="7859216" cy="1143000"/>
          </a:xfrm>
        </p:spPr>
        <p:txBody>
          <a:bodyPr/>
          <a:lstStyle/>
          <a:p>
            <a:r>
              <a:rPr lang="nl-NL" dirty="0"/>
              <a:t>Hoe word je onder druk gezet?</a:t>
            </a:r>
            <a:endParaRPr lang="x-none" dirty="0"/>
          </a:p>
        </p:txBody>
      </p:sp>
      <p:sp>
        <p:nvSpPr>
          <p:cNvPr id="3" name="Tijdelijke aanduiding voor inhoud 2">
            <a:extLst>
              <a:ext uri="{FF2B5EF4-FFF2-40B4-BE49-F238E27FC236}">
                <a16:creationId xmlns:a16="http://schemas.microsoft.com/office/drawing/2014/main" xmlns="" id="{09CDF824-D752-4C7F-8C22-D21E398401E8}"/>
              </a:ext>
            </a:extLst>
          </p:cNvPr>
          <p:cNvSpPr>
            <a:spLocks noGrp="1"/>
          </p:cNvSpPr>
          <p:nvPr>
            <p:ph sz="half" idx="1"/>
          </p:nvPr>
        </p:nvSpPr>
        <p:spPr/>
        <p:txBody>
          <a:bodyPr/>
          <a:lstStyle/>
          <a:p>
            <a:r>
              <a:rPr lang="nl-NL" dirty="0"/>
              <a:t>Hiërarchie verschil</a:t>
            </a:r>
          </a:p>
          <a:p>
            <a:r>
              <a:rPr lang="nl-NL" dirty="0"/>
              <a:t>Boos worden (verongelijkt worden)</a:t>
            </a:r>
          </a:p>
          <a:p>
            <a:r>
              <a:rPr lang="nl-NL" dirty="0"/>
              <a:t>Geweld</a:t>
            </a:r>
          </a:p>
          <a:p>
            <a:r>
              <a:rPr lang="nl-NL" dirty="0"/>
              <a:t>Chantage</a:t>
            </a:r>
          </a:p>
          <a:p>
            <a:endParaRPr lang="x-none" dirty="0"/>
          </a:p>
        </p:txBody>
      </p:sp>
      <p:sp>
        <p:nvSpPr>
          <p:cNvPr id="4" name="Tijdelijke aanduiding voor inhoud 3">
            <a:extLst>
              <a:ext uri="{FF2B5EF4-FFF2-40B4-BE49-F238E27FC236}">
                <a16:creationId xmlns:a16="http://schemas.microsoft.com/office/drawing/2014/main" xmlns="" id="{040E35F3-694B-41B4-BFD1-6E3852D9343C}"/>
              </a:ext>
            </a:extLst>
          </p:cNvPr>
          <p:cNvSpPr>
            <a:spLocks noGrp="1"/>
          </p:cNvSpPr>
          <p:nvPr>
            <p:ph sz="half" idx="2"/>
          </p:nvPr>
        </p:nvSpPr>
        <p:spPr/>
        <p:txBody>
          <a:bodyPr/>
          <a:lstStyle/>
          <a:p>
            <a:r>
              <a:rPr lang="nl-NL" dirty="0"/>
              <a:t>Woorden (vleiend)</a:t>
            </a:r>
          </a:p>
          <a:p>
            <a:r>
              <a:rPr lang="nl-NL" dirty="0"/>
              <a:t>Blijven aandringen</a:t>
            </a:r>
          </a:p>
          <a:p>
            <a:r>
              <a:rPr lang="nl-NL" dirty="0"/>
              <a:t>Blijven doorgaan</a:t>
            </a:r>
          </a:p>
          <a:p>
            <a:r>
              <a:rPr lang="nl-NL" dirty="0"/>
              <a:t>Medelijden opwekken</a:t>
            </a:r>
          </a:p>
        </p:txBody>
      </p:sp>
    </p:spTree>
    <p:extLst>
      <p:ext uri="{BB962C8B-B14F-4D97-AF65-F5344CB8AC3E}">
        <p14:creationId xmlns:p14="http://schemas.microsoft.com/office/powerpoint/2010/main" val="37029894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
            </a:r>
            <a:br>
              <a:rPr lang="nl-NL" dirty="0"/>
            </a:br>
            <a:r>
              <a:rPr lang="nl-NL" dirty="0"/>
              <a:t>Zie ik het goed of niet?</a:t>
            </a:r>
          </a:p>
        </p:txBody>
      </p:sp>
      <p:sp>
        <p:nvSpPr>
          <p:cNvPr id="3" name="Tijdelijke aanduiding voor inhoud 2"/>
          <p:cNvSpPr>
            <a:spLocks noGrp="1"/>
          </p:cNvSpPr>
          <p:nvPr>
            <p:ph idx="1"/>
          </p:nvPr>
        </p:nvSpPr>
        <p:spPr/>
        <p:txBody>
          <a:bodyPr/>
          <a:lstStyle/>
          <a:p>
            <a:pPr marL="0" indent="0">
              <a:buNone/>
            </a:pPr>
            <a:r>
              <a:rPr lang="nl-NL" sz="2800" dirty="0"/>
              <a:t>1. Wat kan een kind meemaken?</a:t>
            </a:r>
          </a:p>
          <a:p>
            <a:pPr marL="0" indent="0">
              <a:buNone/>
            </a:pPr>
            <a:r>
              <a:rPr lang="nl-NL" sz="2800" dirty="0"/>
              <a:t>2. Wat kan een volwassene meemaken?</a:t>
            </a:r>
            <a:endParaRPr lang="nl-NL" sz="2800" dirty="0">
              <a:solidFill>
                <a:srgbClr val="C00000"/>
              </a:solidFill>
            </a:endParaRPr>
          </a:p>
          <a:p>
            <a:pPr marL="0" indent="0">
              <a:buNone/>
            </a:pPr>
            <a:r>
              <a:rPr lang="nl-NL" sz="2800" dirty="0">
                <a:solidFill>
                  <a:srgbClr val="FF0000"/>
                </a:solidFill>
              </a:rPr>
              <a:t>3. Zie ik het goed of niet?</a:t>
            </a:r>
          </a:p>
          <a:p>
            <a:pPr marL="0" indent="0">
              <a:buNone/>
            </a:pPr>
            <a:r>
              <a:rPr lang="nl-NL" sz="2800" dirty="0"/>
              <a:t>4. Bij wie trek ik aan de bel?</a:t>
            </a:r>
          </a:p>
          <a:p>
            <a:pPr marL="0" indent="0">
              <a:buNone/>
            </a:pPr>
            <a:r>
              <a:rPr lang="nl-NL" sz="2800" dirty="0"/>
              <a:t>5. Wat kan ik zelf betekenen?</a:t>
            </a:r>
          </a:p>
          <a:p>
            <a:pPr marL="0" indent="0">
              <a:buNone/>
            </a:pPr>
            <a:r>
              <a:rPr lang="nl-NL" sz="2800" dirty="0"/>
              <a:t>6. Wat als een broeder of zuster over de grens gaat?</a:t>
            </a:r>
            <a:endParaRPr lang="nl-NL" dirty="0"/>
          </a:p>
        </p:txBody>
      </p:sp>
    </p:spTree>
    <p:extLst>
      <p:ext uri="{BB962C8B-B14F-4D97-AF65-F5344CB8AC3E}">
        <p14:creationId xmlns:p14="http://schemas.microsoft.com/office/powerpoint/2010/main" val="29977993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15416"/>
            <a:ext cx="7571184" cy="3960440"/>
          </a:xfrm>
        </p:spPr>
        <p:txBody>
          <a:bodyPr>
            <a:normAutofit/>
          </a:bodyPr>
          <a:lstStyle/>
          <a:p>
            <a:pPr algn="ctr"/>
            <a:r>
              <a:rPr lang="nl-NL" dirty="0"/>
              <a:t>Jullie maken het verschil!</a:t>
            </a:r>
          </a:p>
        </p:txBody>
      </p:sp>
      <p:sp>
        <p:nvSpPr>
          <p:cNvPr id="3" name="Tijdelijke aanduiding voor inhoud 2"/>
          <p:cNvSpPr>
            <a:spLocks noGrp="1"/>
          </p:cNvSpPr>
          <p:nvPr>
            <p:ph idx="1"/>
          </p:nvPr>
        </p:nvSpPr>
        <p:spPr>
          <a:xfrm>
            <a:off x="1043608" y="2420888"/>
            <a:ext cx="6480720" cy="3979912"/>
          </a:xfrm>
        </p:spPr>
        <p:txBody>
          <a:bodyPr>
            <a:normAutofit/>
          </a:bodyPr>
          <a:lstStyle/>
          <a:p>
            <a:pPr marL="114300" indent="0" algn="ctr">
              <a:buNone/>
            </a:pPr>
            <a:r>
              <a:rPr kumimoji="0" lang="nl-NL" sz="2400" b="0" i="0" u="none" strike="noStrike" kern="1200" cap="none" spc="0" normalizeH="0" baseline="0" noProof="0" dirty="0">
                <a:ln>
                  <a:noFill/>
                </a:ln>
                <a:solidFill>
                  <a:srgbClr val="675E47"/>
                </a:solidFill>
                <a:effectLst/>
                <a:uLnTx/>
                <a:uFillTx/>
                <a:latin typeface="-apple-system"/>
                <a:ea typeface="+mn-ea"/>
                <a:cs typeface="+mn-cs"/>
              </a:rPr>
              <a:t>In elke gemeente zijn slachtoffers van geweld, misbruik of onveilige machtssituaties, in hun thuissituatie of zelfs in de kerk. </a:t>
            </a:r>
          </a:p>
          <a:p>
            <a:pPr marL="114300" indent="0" algn="ctr">
              <a:buNone/>
            </a:pPr>
            <a:endParaRPr kumimoji="0" lang="nl-NL" sz="2400" b="0" i="0" u="none" strike="noStrike" kern="1200" cap="none" spc="0" normalizeH="0" baseline="0" noProof="0" dirty="0">
              <a:ln>
                <a:noFill/>
              </a:ln>
              <a:solidFill>
                <a:srgbClr val="675E47"/>
              </a:solidFill>
              <a:effectLst/>
              <a:uLnTx/>
              <a:uFillTx/>
              <a:latin typeface="-apple-system"/>
              <a:ea typeface="+mn-ea"/>
              <a:cs typeface="+mn-cs"/>
            </a:endParaRPr>
          </a:p>
          <a:p>
            <a:pPr marL="114300" indent="0" algn="ctr">
              <a:buNone/>
            </a:pPr>
            <a:r>
              <a:rPr kumimoji="0" lang="nl-NL" sz="2400" b="0" i="0" u="none" strike="noStrike" kern="1200" cap="none" spc="0" normalizeH="0" baseline="0" noProof="0" dirty="0">
                <a:ln>
                  <a:noFill/>
                </a:ln>
                <a:solidFill>
                  <a:srgbClr val="675E47"/>
                </a:solidFill>
                <a:effectLst/>
                <a:uLnTx/>
                <a:uFillTx/>
                <a:latin typeface="-apple-system"/>
                <a:ea typeface="+mn-ea"/>
                <a:cs typeface="+mn-cs"/>
              </a:rPr>
              <a:t>Daar willen en mogen we niet voor wegkijken! </a:t>
            </a:r>
          </a:p>
          <a:p>
            <a:pPr marL="114300" indent="0" algn="ctr">
              <a:buNone/>
            </a:pPr>
            <a:endParaRPr kumimoji="0" lang="nl-NL" sz="2400" b="0" i="0" u="none" strike="noStrike" kern="1200" cap="none" spc="0" normalizeH="0" baseline="0" noProof="0" dirty="0">
              <a:ln>
                <a:noFill/>
              </a:ln>
              <a:solidFill>
                <a:srgbClr val="675E47"/>
              </a:solidFill>
              <a:effectLst/>
              <a:uLnTx/>
              <a:uFillTx/>
              <a:latin typeface="-apple-system"/>
              <a:ea typeface="+mn-ea"/>
              <a:cs typeface="+mn-cs"/>
            </a:endParaRPr>
          </a:p>
          <a:p>
            <a:pPr marL="114300" indent="0" algn="ctr">
              <a:buNone/>
            </a:pPr>
            <a:r>
              <a:rPr kumimoji="0" lang="nl-NL" sz="2400" b="0" i="0" u="none" strike="noStrike" kern="1200" cap="none" spc="0" normalizeH="0" baseline="0" noProof="0" dirty="0">
                <a:ln>
                  <a:noFill/>
                </a:ln>
                <a:solidFill>
                  <a:srgbClr val="675E47"/>
                </a:solidFill>
                <a:effectLst/>
                <a:uLnTx/>
                <a:uFillTx/>
                <a:latin typeface="-apple-system"/>
                <a:ea typeface="+mn-ea"/>
                <a:cs typeface="+mn-cs"/>
              </a:rPr>
              <a:t>Stel als kerkelijke gemeente het onderwerp </a:t>
            </a:r>
          </a:p>
          <a:p>
            <a:pPr marL="114300" indent="0" algn="ctr">
              <a:buNone/>
            </a:pPr>
            <a:r>
              <a:rPr kumimoji="0" lang="nl-NL" sz="2400" b="0" i="0" u="none" strike="noStrike" kern="1200" cap="none" spc="0" normalizeH="0" baseline="0" noProof="0" dirty="0">
                <a:ln>
                  <a:noFill/>
                </a:ln>
                <a:solidFill>
                  <a:srgbClr val="675E47"/>
                </a:solidFill>
                <a:effectLst/>
                <a:uLnTx/>
                <a:uFillTx/>
                <a:latin typeface="-apple-system"/>
                <a:ea typeface="+mn-ea"/>
                <a:cs typeface="+mn-cs"/>
              </a:rPr>
              <a:t>aan de orde. </a:t>
            </a:r>
            <a:endParaRPr lang="nl-NL" sz="2400" dirty="0"/>
          </a:p>
        </p:txBody>
      </p:sp>
    </p:spTree>
    <p:extLst>
      <p:ext uri="{BB962C8B-B14F-4D97-AF65-F5344CB8AC3E}">
        <p14:creationId xmlns:p14="http://schemas.microsoft.com/office/powerpoint/2010/main" val="26641302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3. Zie ik het goed of niet?</a:t>
            </a:r>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11098762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D86B3D4-5E44-4ADE-B55A-E84DE5750DEB}"/>
              </a:ext>
            </a:extLst>
          </p:cNvPr>
          <p:cNvSpPr>
            <a:spLocks noGrp="1"/>
          </p:cNvSpPr>
          <p:nvPr>
            <p:ph type="title"/>
          </p:nvPr>
        </p:nvSpPr>
        <p:spPr/>
        <p:txBody>
          <a:bodyPr/>
          <a:lstStyle/>
          <a:p>
            <a:pPr algn="ctr"/>
            <a:r>
              <a:rPr lang="nl-NL" dirty="0"/>
              <a:t>Wat zie je bij volwassenen?</a:t>
            </a:r>
            <a:endParaRPr lang="x-none" dirty="0"/>
          </a:p>
        </p:txBody>
      </p:sp>
      <p:sp>
        <p:nvSpPr>
          <p:cNvPr id="3" name="Tijdelijke aanduiding voor inhoud 2">
            <a:extLst>
              <a:ext uri="{FF2B5EF4-FFF2-40B4-BE49-F238E27FC236}">
                <a16:creationId xmlns:a16="http://schemas.microsoft.com/office/drawing/2014/main" xmlns="" id="{C7E95632-CFC3-45D2-86DC-C9B1B0A9F133}"/>
              </a:ext>
            </a:extLst>
          </p:cNvPr>
          <p:cNvSpPr>
            <a:spLocks noGrp="1"/>
          </p:cNvSpPr>
          <p:nvPr>
            <p:ph sz="half" idx="1"/>
          </p:nvPr>
        </p:nvSpPr>
        <p:spPr>
          <a:xfrm>
            <a:off x="457200" y="1536192"/>
            <a:ext cx="4402832" cy="4590288"/>
          </a:xfrm>
        </p:spPr>
        <p:txBody>
          <a:bodyPr/>
          <a:lstStyle/>
          <a:p>
            <a:pPr marL="114300" indent="0">
              <a:buNone/>
            </a:pPr>
            <a:r>
              <a:rPr lang="nl-NL" b="1" dirty="0"/>
              <a:t>Slachtoffer</a:t>
            </a:r>
          </a:p>
          <a:p>
            <a:r>
              <a:rPr lang="nl-NL" dirty="0"/>
              <a:t>Niets</a:t>
            </a:r>
          </a:p>
          <a:p>
            <a:r>
              <a:rPr lang="nl-NL" dirty="0"/>
              <a:t>Psychische problemen</a:t>
            </a:r>
          </a:p>
          <a:p>
            <a:r>
              <a:rPr lang="nl-NL" dirty="0"/>
              <a:t>Relationele problemen</a:t>
            </a:r>
          </a:p>
          <a:p>
            <a:r>
              <a:rPr lang="nl-NL" dirty="0"/>
              <a:t>Onverklaarde en aanhoudende lichamelijke klachten</a:t>
            </a:r>
          </a:p>
          <a:p>
            <a:r>
              <a:rPr lang="nl-NL" dirty="0"/>
              <a:t>Komen niet meer/afstand nemen</a:t>
            </a:r>
            <a:endParaRPr lang="x-none" dirty="0"/>
          </a:p>
        </p:txBody>
      </p:sp>
      <p:sp>
        <p:nvSpPr>
          <p:cNvPr id="4" name="Tijdelijke aanduiding voor inhoud 3">
            <a:extLst>
              <a:ext uri="{FF2B5EF4-FFF2-40B4-BE49-F238E27FC236}">
                <a16:creationId xmlns:a16="http://schemas.microsoft.com/office/drawing/2014/main" xmlns="" id="{A5CFD6BF-7CBE-4804-84F1-7E739DDDD9A9}"/>
              </a:ext>
            </a:extLst>
          </p:cNvPr>
          <p:cNvSpPr>
            <a:spLocks noGrp="1"/>
          </p:cNvSpPr>
          <p:nvPr>
            <p:ph sz="half" idx="2"/>
          </p:nvPr>
        </p:nvSpPr>
        <p:spPr>
          <a:xfrm>
            <a:off x="4419600" y="1536192"/>
            <a:ext cx="4040832" cy="4590288"/>
          </a:xfrm>
        </p:spPr>
        <p:txBody>
          <a:bodyPr/>
          <a:lstStyle/>
          <a:p>
            <a:pPr marL="114300" indent="0">
              <a:buNone/>
            </a:pPr>
            <a:r>
              <a:rPr lang="nl-NL" b="1" dirty="0"/>
              <a:t>Dader</a:t>
            </a:r>
          </a:p>
          <a:p>
            <a:r>
              <a:rPr lang="nl-NL" dirty="0"/>
              <a:t>Niets</a:t>
            </a:r>
          </a:p>
          <a:p>
            <a:r>
              <a:rPr lang="nl-NL" dirty="0"/>
              <a:t>Psychische problemen</a:t>
            </a:r>
          </a:p>
          <a:p>
            <a:r>
              <a:rPr lang="nl-NL" dirty="0"/>
              <a:t>Relationele problemen</a:t>
            </a:r>
          </a:p>
          <a:p>
            <a:endParaRPr lang="nl-NL" dirty="0"/>
          </a:p>
          <a:p>
            <a:pPr marL="114300" indent="0">
              <a:buNone/>
            </a:pPr>
            <a:endParaRPr lang="x-none" dirty="0"/>
          </a:p>
        </p:txBody>
      </p:sp>
      <p:pic>
        <p:nvPicPr>
          <p:cNvPr id="5" name="Afbeelding 4">
            <a:extLst>
              <a:ext uri="{FF2B5EF4-FFF2-40B4-BE49-F238E27FC236}">
                <a16:creationId xmlns:a16="http://schemas.microsoft.com/office/drawing/2014/main" xmlns="" id="{1BD5C379-2FEE-4BDF-8A0F-88255ACD8D05}"/>
              </a:ext>
            </a:extLst>
          </p:cNvPr>
          <p:cNvPicPr>
            <a:picLocks noChangeAspect="1"/>
          </p:cNvPicPr>
          <p:nvPr/>
        </p:nvPicPr>
        <p:blipFill>
          <a:blip r:embed="rId3"/>
          <a:stretch>
            <a:fillRect/>
          </a:stretch>
        </p:blipFill>
        <p:spPr>
          <a:xfrm>
            <a:off x="4788024" y="4639822"/>
            <a:ext cx="3563888" cy="2006543"/>
          </a:xfrm>
          <a:prstGeom prst="rect">
            <a:avLst/>
          </a:prstGeom>
        </p:spPr>
      </p:pic>
    </p:spTree>
    <p:extLst>
      <p:ext uri="{BB962C8B-B14F-4D97-AF65-F5344CB8AC3E}">
        <p14:creationId xmlns:p14="http://schemas.microsoft.com/office/powerpoint/2010/main" val="15381121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A1F59CEB-7D4B-402B-8BD8-E3EF980669BC}"/>
              </a:ext>
            </a:extLst>
          </p:cNvPr>
          <p:cNvSpPr>
            <a:spLocks noGrp="1"/>
          </p:cNvSpPr>
          <p:nvPr>
            <p:ph type="title"/>
          </p:nvPr>
        </p:nvSpPr>
        <p:spPr/>
        <p:txBody>
          <a:bodyPr/>
          <a:lstStyle/>
          <a:p>
            <a:r>
              <a:rPr lang="nl-NL" dirty="0"/>
              <a:t>Marijke</a:t>
            </a:r>
            <a:endParaRPr lang="x-none" dirty="0"/>
          </a:p>
        </p:txBody>
      </p:sp>
      <p:sp>
        <p:nvSpPr>
          <p:cNvPr id="5" name="Tijdelijke aanduiding voor inhoud 4">
            <a:extLst>
              <a:ext uri="{FF2B5EF4-FFF2-40B4-BE49-F238E27FC236}">
                <a16:creationId xmlns:a16="http://schemas.microsoft.com/office/drawing/2014/main" xmlns="" id="{64CAEAB2-C9B5-46A2-99FA-39B70AAE7811}"/>
              </a:ext>
            </a:extLst>
          </p:cNvPr>
          <p:cNvSpPr>
            <a:spLocks noGrp="1"/>
          </p:cNvSpPr>
          <p:nvPr>
            <p:ph sz="half" idx="1"/>
          </p:nvPr>
        </p:nvSpPr>
        <p:spPr>
          <a:xfrm>
            <a:off x="457200" y="1536192"/>
            <a:ext cx="3106688" cy="4590288"/>
          </a:xfrm>
        </p:spPr>
        <p:txBody>
          <a:bodyPr>
            <a:normAutofit/>
          </a:bodyPr>
          <a:lstStyle/>
          <a:p>
            <a:pPr marL="114300" indent="0">
              <a:buNone/>
            </a:pPr>
            <a:r>
              <a:rPr lang="nl-NL" dirty="0"/>
              <a:t>Wat zie jij bij Marijke?</a:t>
            </a:r>
            <a:endParaRPr lang="x-none" dirty="0"/>
          </a:p>
        </p:txBody>
      </p:sp>
      <p:pic>
        <p:nvPicPr>
          <p:cNvPr id="7" name="Tijdelijke aanduiding voor inhoud 6">
            <a:extLst>
              <a:ext uri="{FF2B5EF4-FFF2-40B4-BE49-F238E27FC236}">
                <a16:creationId xmlns:a16="http://schemas.microsoft.com/office/drawing/2014/main" xmlns="" id="{40A0C243-D423-47F4-821D-3E8D3436863C}"/>
              </a:ext>
            </a:extLst>
          </p:cNvPr>
          <p:cNvPicPr>
            <a:picLocks noGrp="1" noChangeAspect="1"/>
          </p:cNvPicPr>
          <p:nvPr>
            <p:ph sz="half" idx="2"/>
          </p:nvPr>
        </p:nvPicPr>
        <p:blipFill>
          <a:blip r:embed="rId3"/>
          <a:stretch>
            <a:fillRect/>
          </a:stretch>
        </p:blipFill>
        <p:spPr>
          <a:xfrm>
            <a:off x="3707904" y="1628800"/>
            <a:ext cx="4263781" cy="2848205"/>
          </a:xfrm>
          <a:prstGeom prst="rect">
            <a:avLst/>
          </a:prstGeom>
        </p:spPr>
      </p:pic>
    </p:spTree>
    <p:extLst>
      <p:ext uri="{BB962C8B-B14F-4D97-AF65-F5344CB8AC3E}">
        <p14:creationId xmlns:p14="http://schemas.microsoft.com/office/powerpoint/2010/main" val="25633732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nl-NL" dirty="0"/>
              <a:t/>
            </a:r>
            <a:br>
              <a:rPr lang="nl-NL" dirty="0"/>
            </a:br>
            <a:r>
              <a:rPr lang="nl-NL" sz="5300" dirty="0"/>
              <a:t>Zie ik het goed of niet?</a:t>
            </a:r>
            <a:endParaRPr lang="nl-NL" dirty="0"/>
          </a:p>
        </p:txBody>
      </p:sp>
      <p:sp>
        <p:nvSpPr>
          <p:cNvPr id="3" name="Tijdelijke aanduiding voor inhoud 2"/>
          <p:cNvSpPr>
            <a:spLocks noGrp="1"/>
          </p:cNvSpPr>
          <p:nvPr>
            <p:ph idx="1"/>
          </p:nvPr>
        </p:nvSpPr>
        <p:spPr>
          <a:xfrm>
            <a:off x="539552" y="1700808"/>
            <a:ext cx="7620000" cy="4800600"/>
          </a:xfrm>
        </p:spPr>
        <p:txBody>
          <a:bodyPr/>
          <a:lstStyle/>
          <a:p>
            <a:pPr marL="0" indent="0">
              <a:buNone/>
            </a:pPr>
            <a:r>
              <a:rPr lang="nl-NL" sz="2800" dirty="0"/>
              <a:t>1. Wat kan een kind meemaken?</a:t>
            </a:r>
          </a:p>
          <a:p>
            <a:pPr marL="0" indent="0">
              <a:buNone/>
            </a:pPr>
            <a:r>
              <a:rPr lang="nl-NL" sz="2800" dirty="0"/>
              <a:t>2. Wat kan een volwassene meemaken?</a:t>
            </a:r>
          </a:p>
          <a:p>
            <a:pPr marL="0" indent="0">
              <a:buNone/>
            </a:pPr>
            <a:r>
              <a:rPr lang="nl-NL" sz="2800" dirty="0"/>
              <a:t>3. Zie ik het goed of niet?</a:t>
            </a:r>
          </a:p>
          <a:p>
            <a:pPr marL="0" indent="0">
              <a:buNone/>
            </a:pPr>
            <a:r>
              <a:rPr lang="nl-NL" sz="2800" dirty="0"/>
              <a:t>4. </a:t>
            </a:r>
            <a:r>
              <a:rPr lang="nl-NL" sz="2800" dirty="0">
                <a:solidFill>
                  <a:srgbClr val="FF0000"/>
                </a:solidFill>
              </a:rPr>
              <a:t>Bij wie trek ik aan de bel?</a:t>
            </a:r>
          </a:p>
          <a:p>
            <a:pPr marL="0" indent="0">
              <a:buNone/>
            </a:pPr>
            <a:r>
              <a:rPr lang="nl-NL" sz="2800" dirty="0"/>
              <a:t>5. Wat kan ik zelf betekenen?</a:t>
            </a:r>
          </a:p>
          <a:p>
            <a:pPr marL="0" indent="0">
              <a:buNone/>
            </a:pPr>
            <a:r>
              <a:rPr lang="nl-NL" sz="2800" dirty="0"/>
              <a:t>6. Wat als een broeder of zuster over de grens gaat?</a:t>
            </a:r>
            <a:endParaRPr lang="nl-NL" dirty="0"/>
          </a:p>
        </p:txBody>
      </p:sp>
    </p:spTree>
    <p:extLst>
      <p:ext uri="{BB962C8B-B14F-4D97-AF65-F5344CB8AC3E}">
        <p14:creationId xmlns:p14="http://schemas.microsoft.com/office/powerpoint/2010/main" val="1922678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4. Trek aan de bel! </a:t>
            </a:r>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11415724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620000" cy="2290266"/>
          </a:xfrm>
        </p:spPr>
        <p:txBody>
          <a:bodyPr/>
          <a:lstStyle/>
          <a:p>
            <a:pPr algn="ctr"/>
            <a:r>
              <a:rPr lang="nl-NL" dirty="0"/>
              <a:t>Ja, maar….neem een kijkje in de spiegel</a:t>
            </a:r>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42704970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En nu?</a:t>
            </a:r>
          </a:p>
        </p:txBody>
      </p:sp>
      <p:sp>
        <p:nvSpPr>
          <p:cNvPr id="5" name="Tijdelijke aanduiding voor inhoud 4"/>
          <p:cNvSpPr>
            <a:spLocks noGrp="1"/>
          </p:cNvSpPr>
          <p:nvPr>
            <p:ph idx="1"/>
          </p:nvPr>
        </p:nvSpPr>
        <p:spPr/>
        <p:txBody>
          <a:bodyPr/>
          <a:lstStyle/>
          <a:p>
            <a:endParaRPr lang="nl-NL" dirty="0"/>
          </a:p>
          <a:p>
            <a:r>
              <a:rPr lang="nl-NL" sz="2800" dirty="0"/>
              <a:t>Wat heb jij nodig om de stap te nemen?</a:t>
            </a:r>
          </a:p>
        </p:txBody>
      </p:sp>
    </p:spTree>
    <p:extLst>
      <p:ext uri="{BB962C8B-B14F-4D97-AF65-F5344CB8AC3E}">
        <p14:creationId xmlns:p14="http://schemas.microsoft.com/office/powerpoint/2010/main" val="7651092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En nu?</a:t>
            </a:r>
          </a:p>
        </p:txBody>
      </p:sp>
      <p:sp>
        <p:nvSpPr>
          <p:cNvPr id="5" name="Tijdelijke aanduiding voor inhoud 4"/>
          <p:cNvSpPr>
            <a:spLocks noGrp="1"/>
          </p:cNvSpPr>
          <p:nvPr>
            <p:ph idx="1"/>
          </p:nvPr>
        </p:nvSpPr>
        <p:spPr/>
        <p:txBody>
          <a:bodyPr/>
          <a:lstStyle/>
          <a:p>
            <a:r>
              <a:rPr lang="nl-NL" sz="2800" dirty="0"/>
              <a:t>Lef</a:t>
            </a:r>
          </a:p>
          <a:p>
            <a:r>
              <a:rPr lang="nl-NL" sz="2800" dirty="0"/>
              <a:t>Deel het probleem; bespreek het</a:t>
            </a:r>
          </a:p>
          <a:p>
            <a:r>
              <a:rPr lang="nl-NL" sz="2800" dirty="0"/>
              <a:t>Je bent geen hulpverlener</a:t>
            </a:r>
          </a:p>
          <a:p>
            <a:r>
              <a:rPr lang="nl-NL" sz="2800" dirty="0"/>
              <a:t>Oordeel niet</a:t>
            </a:r>
          </a:p>
          <a:p>
            <a:endParaRPr lang="nl-NL" dirty="0"/>
          </a:p>
          <a:p>
            <a:endParaRPr lang="nl-NL" dirty="0"/>
          </a:p>
        </p:txBody>
      </p:sp>
    </p:spTree>
    <p:extLst>
      <p:ext uri="{BB962C8B-B14F-4D97-AF65-F5344CB8AC3E}">
        <p14:creationId xmlns:p14="http://schemas.microsoft.com/office/powerpoint/2010/main" val="3938932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138FC77-F0B0-43FF-A627-2E71CF95E29F}"/>
              </a:ext>
            </a:extLst>
          </p:cNvPr>
          <p:cNvSpPr>
            <a:spLocks noGrp="1"/>
          </p:cNvSpPr>
          <p:nvPr>
            <p:ph type="title"/>
          </p:nvPr>
        </p:nvSpPr>
        <p:spPr/>
        <p:txBody>
          <a:bodyPr/>
          <a:lstStyle/>
          <a:p>
            <a:r>
              <a:rPr lang="nl-NL" dirty="0"/>
              <a:t>Marijke</a:t>
            </a:r>
            <a:endParaRPr lang="x-none" dirty="0"/>
          </a:p>
        </p:txBody>
      </p:sp>
      <p:sp>
        <p:nvSpPr>
          <p:cNvPr id="3" name="Tijdelijke aanduiding voor inhoud 2">
            <a:extLst>
              <a:ext uri="{FF2B5EF4-FFF2-40B4-BE49-F238E27FC236}">
                <a16:creationId xmlns:a16="http://schemas.microsoft.com/office/drawing/2014/main" xmlns="" id="{DACE510F-590A-4C8B-BCCE-785E4521DD59}"/>
              </a:ext>
            </a:extLst>
          </p:cNvPr>
          <p:cNvSpPr>
            <a:spLocks noGrp="1"/>
          </p:cNvSpPr>
          <p:nvPr>
            <p:ph sz="half" idx="1"/>
          </p:nvPr>
        </p:nvSpPr>
        <p:spPr/>
        <p:txBody>
          <a:bodyPr/>
          <a:lstStyle/>
          <a:p>
            <a:pPr marL="114300" indent="0">
              <a:buNone/>
            </a:pPr>
            <a:endParaRPr lang="nl-NL" dirty="0"/>
          </a:p>
          <a:p>
            <a:pPr marL="114300" indent="0">
              <a:buNone/>
            </a:pPr>
            <a:r>
              <a:rPr lang="nl-NL" dirty="0"/>
              <a:t>Trek je aan de bel? </a:t>
            </a:r>
            <a:endParaRPr lang="x-none" dirty="0"/>
          </a:p>
        </p:txBody>
      </p:sp>
      <p:pic>
        <p:nvPicPr>
          <p:cNvPr id="5" name="Tijdelijke aanduiding voor inhoud 4">
            <a:extLst>
              <a:ext uri="{FF2B5EF4-FFF2-40B4-BE49-F238E27FC236}">
                <a16:creationId xmlns:a16="http://schemas.microsoft.com/office/drawing/2014/main" xmlns="" id="{A4BF2A0E-546C-4DB2-96EE-3CEE99523187}"/>
              </a:ext>
            </a:extLst>
          </p:cNvPr>
          <p:cNvPicPr>
            <a:picLocks noGrp="1" noChangeAspect="1"/>
          </p:cNvPicPr>
          <p:nvPr>
            <p:ph sz="half" idx="2"/>
          </p:nvPr>
        </p:nvPicPr>
        <p:blipFill>
          <a:blip r:embed="rId3"/>
          <a:stretch>
            <a:fillRect/>
          </a:stretch>
        </p:blipFill>
        <p:spPr>
          <a:xfrm>
            <a:off x="4283968" y="1556792"/>
            <a:ext cx="3657600" cy="2440141"/>
          </a:xfrm>
          <a:prstGeom prst="rect">
            <a:avLst/>
          </a:prstGeom>
        </p:spPr>
      </p:pic>
    </p:spTree>
    <p:extLst>
      <p:ext uri="{BB962C8B-B14F-4D97-AF65-F5344CB8AC3E}">
        <p14:creationId xmlns:p14="http://schemas.microsoft.com/office/powerpoint/2010/main" val="26641392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nl-NL" dirty="0"/>
              <a:t/>
            </a:r>
            <a:br>
              <a:rPr lang="nl-NL" dirty="0"/>
            </a:br>
            <a:r>
              <a:rPr lang="nl-NL" sz="5300" dirty="0"/>
              <a:t>Zie ik het goed of niet?</a:t>
            </a:r>
            <a:endParaRPr lang="nl-NL" dirty="0"/>
          </a:p>
        </p:txBody>
      </p:sp>
      <p:sp>
        <p:nvSpPr>
          <p:cNvPr id="3" name="Tijdelijke aanduiding voor inhoud 2"/>
          <p:cNvSpPr>
            <a:spLocks noGrp="1"/>
          </p:cNvSpPr>
          <p:nvPr>
            <p:ph idx="1"/>
          </p:nvPr>
        </p:nvSpPr>
        <p:spPr>
          <a:xfrm>
            <a:off x="539552" y="1700808"/>
            <a:ext cx="7620000" cy="4800600"/>
          </a:xfrm>
        </p:spPr>
        <p:txBody>
          <a:bodyPr/>
          <a:lstStyle/>
          <a:p>
            <a:pPr marL="0" indent="0">
              <a:buNone/>
            </a:pPr>
            <a:r>
              <a:rPr lang="nl-NL" sz="2800" dirty="0"/>
              <a:t>1. Wat kan een kind meemaken?</a:t>
            </a:r>
          </a:p>
          <a:p>
            <a:pPr marL="0" indent="0">
              <a:buNone/>
            </a:pPr>
            <a:r>
              <a:rPr lang="nl-NL" sz="2800" dirty="0"/>
              <a:t>2. Wat kan een volwassene meemaken?</a:t>
            </a:r>
          </a:p>
          <a:p>
            <a:pPr marL="0" indent="0">
              <a:buNone/>
            </a:pPr>
            <a:r>
              <a:rPr lang="nl-NL" sz="2800" dirty="0"/>
              <a:t>3. Zie ik het goed of niet?</a:t>
            </a:r>
          </a:p>
          <a:p>
            <a:pPr marL="0" indent="0">
              <a:buNone/>
            </a:pPr>
            <a:r>
              <a:rPr lang="nl-NL" sz="2800" dirty="0"/>
              <a:t>4. Bij wie trek ik aan de bel?</a:t>
            </a:r>
          </a:p>
          <a:p>
            <a:pPr marL="0" indent="0">
              <a:buNone/>
            </a:pPr>
            <a:r>
              <a:rPr lang="nl-NL" sz="2800" dirty="0"/>
              <a:t>5. </a:t>
            </a:r>
            <a:r>
              <a:rPr lang="nl-NL" sz="2800" dirty="0">
                <a:solidFill>
                  <a:srgbClr val="FF0000"/>
                </a:solidFill>
              </a:rPr>
              <a:t>Wat kan ik </a:t>
            </a:r>
            <a:r>
              <a:rPr lang="nl-NL" sz="2800" dirty="0" smtClean="0">
                <a:solidFill>
                  <a:srgbClr val="FF0000"/>
                </a:solidFill>
              </a:rPr>
              <a:t>betekenen</a:t>
            </a:r>
            <a:r>
              <a:rPr lang="nl-NL" sz="2800" dirty="0">
                <a:solidFill>
                  <a:srgbClr val="FF0000"/>
                </a:solidFill>
              </a:rPr>
              <a:t>?</a:t>
            </a:r>
          </a:p>
          <a:p>
            <a:pPr marL="0" indent="0">
              <a:buNone/>
            </a:pPr>
            <a:r>
              <a:rPr lang="nl-NL" sz="2800" dirty="0"/>
              <a:t>6. Wat als een broeder of zuster over de grens gaat?</a:t>
            </a:r>
            <a:endParaRPr lang="nl-NL" dirty="0"/>
          </a:p>
        </p:txBody>
      </p:sp>
    </p:spTree>
    <p:extLst>
      <p:ext uri="{BB962C8B-B14F-4D97-AF65-F5344CB8AC3E}">
        <p14:creationId xmlns:p14="http://schemas.microsoft.com/office/powerpoint/2010/main" val="50300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nl-NL" dirty="0"/>
              <a:t/>
            </a:r>
            <a:br>
              <a:rPr lang="nl-NL" dirty="0"/>
            </a:br>
            <a:r>
              <a:rPr lang="nl-NL" sz="5300" dirty="0"/>
              <a:t>Zie ik het goed of niet?</a:t>
            </a:r>
            <a:endParaRPr lang="nl-NL" dirty="0"/>
          </a:p>
        </p:txBody>
      </p:sp>
      <p:sp>
        <p:nvSpPr>
          <p:cNvPr id="3" name="Tijdelijke aanduiding voor inhoud 2"/>
          <p:cNvSpPr>
            <a:spLocks noGrp="1"/>
          </p:cNvSpPr>
          <p:nvPr>
            <p:ph idx="1"/>
          </p:nvPr>
        </p:nvSpPr>
        <p:spPr>
          <a:xfrm>
            <a:off x="539552" y="1772816"/>
            <a:ext cx="7249616" cy="4800600"/>
          </a:xfrm>
        </p:spPr>
        <p:txBody>
          <a:bodyPr/>
          <a:lstStyle/>
          <a:p>
            <a:pPr marL="0" indent="0">
              <a:buNone/>
            </a:pPr>
            <a:r>
              <a:rPr lang="nl-NL" sz="2800" dirty="0"/>
              <a:t>1. Wat kan een kind meemaken?</a:t>
            </a:r>
          </a:p>
          <a:p>
            <a:pPr marL="0" indent="0">
              <a:buNone/>
            </a:pPr>
            <a:r>
              <a:rPr lang="nl-NL" sz="2800" dirty="0"/>
              <a:t>2. Wat kan een volwassene meemaken?</a:t>
            </a:r>
            <a:endParaRPr lang="nl-NL" sz="2800" dirty="0">
              <a:solidFill>
                <a:srgbClr val="C00000"/>
              </a:solidFill>
            </a:endParaRPr>
          </a:p>
          <a:p>
            <a:pPr marL="0" indent="0">
              <a:buNone/>
            </a:pPr>
            <a:r>
              <a:rPr lang="nl-NL" sz="2800" dirty="0"/>
              <a:t>3. Zie ik het goed of niet?</a:t>
            </a:r>
          </a:p>
          <a:p>
            <a:pPr marL="0" indent="0">
              <a:buNone/>
            </a:pPr>
            <a:r>
              <a:rPr lang="nl-NL" sz="2800" dirty="0"/>
              <a:t>4. Bij wie trek ik aan de bel?</a:t>
            </a:r>
          </a:p>
          <a:p>
            <a:pPr marL="0" indent="0">
              <a:buNone/>
            </a:pPr>
            <a:r>
              <a:rPr lang="nl-NL" sz="2800" dirty="0"/>
              <a:t>5. Wat kan ik zelf betekenen?</a:t>
            </a:r>
          </a:p>
          <a:p>
            <a:pPr marL="0" indent="0">
              <a:buNone/>
            </a:pPr>
            <a:r>
              <a:rPr lang="nl-NL" sz="2800" dirty="0"/>
              <a:t>6. Wat als een broeder of zuster over de grens gaat?</a:t>
            </a:r>
            <a:endParaRPr lang="nl-NL" dirty="0"/>
          </a:p>
        </p:txBody>
      </p:sp>
    </p:spTree>
    <p:extLst>
      <p:ext uri="{BB962C8B-B14F-4D97-AF65-F5344CB8AC3E}">
        <p14:creationId xmlns:p14="http://schemas.microsoft.com/office/powerpoint/2010/main" val="31099449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5. Wat kan je wel?</a:t>
            </a:r>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13514464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138FC77-F0B0-43FF-A627-2E71CF95E29F}"/>
              </a:ext>
            </a:extLst>
          </p:cNvPr>
          <p:cNvSpPr>
            <a:spLocks noGrp="1"/>
          </p:cNvSpPr>
          <p:nvPr>
            <p:ph type="title"/>
          </p:nvPr>
        </p:nvSpPr>
        <p:spPr/>
        <p:txBody>
          <a:bodyPr/>
          <a:lstStyle/>
          <a:p>
            <a:r>
              <a:rPr lang="nl-NL" dirty="0"/>
              <a:t>Marijke</a:t>
            </a:r>
            <a:endParaRPr lang="x-none" dirty="0"/>
          </a:p>
        </p:txBody>
      </p:sp>
      <p:sp>
        <p:nvSpPr>
          <p:cNvPr id="3" name="Tijdelijke aanduiding voor inhoud 2">
            <a:extLst>
              <a:ext uri="{FF2B5EF4-FFF2-40B4-BE49-F238E27FC236}">
                <a16:creationId xmlns:a16="http://schemas.microsoft.com/office/drawing/2014/main" xmlns="" id="{DACE510F-590A-4C8B-BCCE-785E4521DD59}"/>
              </a:ext>
            </a:extLst>
          </p:cNvPr>
          <p:cNvSpPr>
            <a:spLocks noGrp="1"/>
          </p:cNvSpPr>
          <p:nvPr>
            <p:ph sz="half" idx="1"/>
          </p:nvPr>
        </p:nvSpPr>
        <p:spPr/>
        <p:txBody>
          <a:bodyPr/>
          <a:lstStyle/>
          <a:p>
            <a:pPr marL="114300" indent="0">
              <a:buNone/>
            </a:pPr>
            <a:r>
              <a:rPr lang="nl-NL" dirty="0"/>
              <a:t>Wat vind jij van Marijke?</a:t>
            </a:r>
          </a:p>
          <a:p>
            <a:pPr marL="114300" indent="0">
              <a:buNone/>
            </a:pPr>
            <a:endParaRPr lang="nl-NL" dirty="0"/>
          </a:p>
          <a:p>
            <a:pPr marL="114300" indent="0">
              <a:buNone/>
            </a:pPr>
            <a:endParaRPr lang="nl-NL" dirty="0"/>
          </a:p>
          <a:p>
            <a:pPr marL="114300" indent="0">
              <a:buNone/>
            </a:pPr>
            <a:endParaRPr lang="nl-NL" dirty="0"/>
          </a:p>
        </p:txBody>
      </p:sp>
      <p:pic>
        <p:nvPicPr>
          <p:cNvPr id="5" name="Tijdelijke aanduiding voor inhoud 4">
            <a:extLst>
              <a:ext uri="{FF2B5EF4-FFF2-40B4-BE49-F238E27FC236}">
                <a16:creationId xmlns:a16="http://schemas.microsoft.com/office/drawing/2014/main" xmlns="" id="{A4BF2A0E-546C-4DB2-96EE-3CEE99523187}"/>
              </a:ext>
            </a:extLst>
          </p:cNvPr>
          <p:cNvPicPr>
            <a:picLocks noGrp="1" noChangeAspect="1"/>
          </p:cNvPicPr>
          <p:nvPr>
            <p:ph sz="half" idx="2"/>
          </p:nvPr>
        </p:nvPicPr>
        <p:blipFill>
          <a:blip r:embed="rId3"/>
          <a:stretch>
            <a:fillRect/>
          </a:stretch>
        </p:blipFill>
        <p:spPr>
          <a:xfrm>
            <a:off x="4283968" y="1556792"/>
            <a:ext cx="3657600" cy="2440141"/>
          </a:xfrm>
          <a:prstGeom prst="rect">
            <a:avLst/>
          </a:prstGeom>
        </p:spPr>
      </p:pic>
    </p:spTree>
    <p:extLst>
      <p:ext uri="{BB962C8B-B14F-4D97-AF65-F5344CB8AC3E}">
        <p14:creationId xmlns:p14="http://schemas.microsoft.com/office/powerpoint/2010/main" val="28175308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2C604AF-FB54-486A-9DF2-DA7487BE7C4B}"/>
              </a:ext>
            </a:extLst>
          </p:cNvPr>
          <p:cNvSpPr>
            <a:spLocks noGrp="1"/>
          </p:cNvSpPr>
          <p:nvPr>
            <p:ph type="title"/>
          </p:nvPr>
        </p:nvSpPr>
        <p:spPr/>
        <p:txBody>
          <a:bodyPr/>
          <a:lstStyle/>
          <a:p>
            <a:pPr algn="ctr"/>
            <a:r>
              <a:rPr lang="nl-NL" dirty="0" err="1"/>
              <a:t>Victim</a:t>
            </a:r>
            <a:r>
              <a:rPr lang="nl-NL" dirty="0"/>
              <a:t> </a:t>
            </a:r>
            <a:r>
              <a:rPr lang="nl-NL" dirty="0" err="1"/>
              <a:t>blaming</a:t>
            </a:r>
            <a:endParaRPr lang="x-none" dirty="0"/>
          </a:p>
        </p:txBody>
      </p:sp>
      <p:sp>
        <p:nvSpPr>
          <p:cNvPr id="3" name="Tijdelijke aanduiding voor inhoud 2">
            <a:extLst>
              <a:ext uri="{FF2B5EF4-FFF2-40B4-BE49-F238E27FC236}">
                <a16:creationId xmlns:a16="http://schemas.microsoft.com/office/drawing/2014/main" xmlns="" id="{9F60A702-F150-4F59-A1EB-33659A9C5E5B}"/>
              </a:ext>
            </a:extLst>
          </p:cNvPr>
          <p:cNvSpPr>
            <a:spLocks noGrp="1"/>
          </p:cNvSpPr>
          <p:nvPr>
            <p:ph sz="half" idx="1"/>
          </p:nvPr>
        </p:nvSpPr>
        <p:spPr/>
        <p:txBody>
          <a:bodyPr/>
          <a:lstStyle/>
          <a:p>
            <a:pPr marL="114300" indent="0">
              <a:buNone/>
            </a:pPr>
            <a:r>
              <a:rPr lang="nl-NL" dirty="0"/>
              <a:t>Je ging er zelf in mee!</a:t>
            </a:r>
            <a:endParaRPr lang="x-none" dirty="0"/>
          </a:p>
        </p:txBody>
      </p:sp>
      <p:sp>
        <p:nvSpPr>
          <p:cNvPr id="4" name="Tijdelijke aanduiding voor inhoud 3">
            <a:extLst>
              <a:ext uri="{FF2B5EF4-FFF2-40B4-BE49-F238E27FC236}">
                <a16:creationId xmlns:a16="http://schemas.microsoft.com/office/drawing/2014/main" xmlns="" id="{595F6B4C-13AA-48F0-9CB0-90850DF6E915}"/>
              </a:ext>
            </a:extLst>
          </p:cNvPr>
          <p:cNvSpPr>
            <a:spLocks noGrp="1"/>
          </p:cNvSpPr>
          <p:nvPr>
            <p:ph sz="half" idx="2"/>
          </p:nvPr>
        </p:nvSpPr>
        <p:spPr/>
        <p:txBody>
          <a:bodyPr/>
          <a:lstStyle/>
          <a:p>
            <a:endParaRPr lang="x-none"/>
          </a:p>
        </p:txBody>
      </p:sp>
    </p:spTree>
    <p:extLst>
      <p:ext uri="{BB962C8B-B14F-4D97-AF65-F5344CB8AC3E}">
        <p14:creationId xmlns:p14="http://schemas.microsoft.com/office/powerpoint/2010/main" val="38203814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2C604AF-FB54-486A-9DF2-DA7487BE7C4B}"/>
              </a:ext>
            </a:extLst>
          </p:cNvPr>
          <p:cNvSpPr>
            <a:spLocks noGrp="1"/>
          </p:cNvSpPr>
          <p:nvPr>
            <p:ph type="title"/>
          </p:nvPr>
        </p:nvSpPr>
        <p:spPr/>
        <p:txBody>
          <a:bodyPr/>
          <a:lstStyle/>
          <a:p>
            <a:pPr algn="ctr"/>
            <a:r>
              <a:rPr lang="nl-NL" dirty="0" err="1"/>
              <a:t>Victim</a:t>
            </a:r>
            <a:r>
              <a:rPr lang="nl-NL" dirty="0"/>
              <a:t> </a:t>
            </a:r>
            <a:r>
              <a:rPr lang="nl-NL" dirty="0" err="1"/>
              <a:t>blaming</a:t>
            </a:r>
            <a:endParaRPr lang="x-none" dirty="0"/>
          </a:p>
        </p:txBody>
      </p:sp>
      <p:sp>
        <p:nvSpPr>
          <p:cNvPr id="3" name="Tijdelijke aanduiding voor inhoud 2">
            <a:extLst>
              <a:ext uri="{FF2B5EF4-FFF2-40B4-BE49-F238E27FC236}">
                <a16:creationId xmlns:a16="http://schemas.microsoft.com/office/drawing/2014/main" xmlns="" id="{9F60A702-F150-4F59-A1EB-33659A9C5E5B}"/>
              </a:ext>
            </a:extLst>
          </p:cNvPr>
          <p:cNvSpPr>
            <a:spLocks noGrp="1"/>
          </p:cNvSpPr>
          <p:nvPr>
            <p:ph sz="half" idx="1"/>
          </p:nvPr>
        </p:nvSpPr>
        <p:spPr>
          <a:xfrm>
            <a:off x="457200" y="1536192"/>
            <a:ext cx="4258816" cy="4590288"/>
          </a:xfrm>
        </p:spPr>
        <p:txBody>
          <a:bodyPr/>
          <a:lstStyle/>
          <a:p>
            <a:pPr marL="114300" indent="0">
              <a:buNone/>
            </a:pPr>
            <a:r>
              <a:rPr lang="nl-NL" dirty="0"/>
              <a:t>Je kunt altijd NEE zeggen. (ook al lig je in bed)</a:t>
            </a:r>
            <a:endParaRPr lang="x-none" dirty="0"/>
          </a:p>
        </p:txBody>
      </p:sp>
      <p:pic>
        <p:nvPicPr>
          <p:cNvPr id="5" name="Tijdelijke aanduiding voor inhoud 4">
            <a:extLst>
              <a:ext uri="{FF2B5EF4-FFF2-40B4-BE49-F238E27FC236}">
                <a16:creationId xmlns:a16="http://schemas.microsoft.com/office/drawing/2014/main" xmlns="" id="{F5D7639C-FDB7-429E-97E9-1212476A106A}"/>
              </a:ext>
            </a:extLst>
          </p:cNvPr>
          <p:cNvPicPr>
            <a:picLocks noGrp="1" noChangeAspect="1"/>
          </p:cNvPicPr>
          <p:nvPr>
            <p:ph sz="half" idx="2"/>
          </p:nvPr>
        </p:nvPicPr>
        <p:blipFill>
          <a:blip r:embed="rId3"/>
          <a:stretch>
            <a:fillRect/>
          </a:stretch>
        </p:blipFill>
        <p:spPr>
          <a:xfrm>
            <a:off x="755576" y="2871431"/>
            <a:ext cx="7321624" cy="3843372"/>
          </a:xfrm>
          <a:prstGeom prst="rect">
            <a:avLst/>
          </a:prstGeom>
        </p:spPr>
      </p:pic>
    </p:spTree>
    <p:extLst>
      <p:ext uri="{BB962C8B-B14F-4D97-AF65-F5344CB8AC3E}">
        <p14:creationId xmlns:p14="http://schemas.microsoft.com/office/powerpoint/2010/main" val="30805414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2C604AF-FB54-486A-9DF2-DA7487BE7C4B}"/>
              </a:ext>
            </a:extLst>
          </p:cNvPr>
          <p:cNvSpPr>
            <a:spLocks noGrp="1"/>
          </p:cNvSpPr>
          <p:nvPr>
            <p:ph type="title"/>
          </p:nvPr>
        </p:nvSpPr>
        <p:spPr/>
        <p:txBody>
          <a:bodyPr/>
          <a:lstStyle/>
          <a:p>
            <a:pPr algn="ctr"/>
            <a:r>
              <a:rPr lang="nl-NL" dirty="0" err="1"/>
              <a:t>Victim</a:t>
            </a:r>
            <a:r>
              <a:rPr lang="nl-NL" dirty="0"/>
              <a:t> </a:t>
            </a:r>
            <a:r>
              <a:rPr lang="nl-NL" dirty="0" err="1"/>
              <a:t>blaming</a:t>
            </a:r>
            <a:endParaRPr lang="x-none" dirty="0"/>
          </a:p>
        </p:txBody>
      </p:sp>
      <p:sp>
        <p:nvSpPr>
          <p:cNvPr id="3" name="Tijdelijke aanduiding voor inhoud 2">
            <a:extLst>
              <a:ext uri="{FF2B5EF4-FFF2-40B4-BE49-F238E27FC236}">
                <a16:creationId xmlns:a16="http://schemas.microsoft.com/office/drawing/2014/main" xmlns="" id="{9F60A702-F150-4F59-A1EB-33659A9C5E5B}"/>
              </a:ext>
            </a:extLst>
          </p:cNvPr>
          <p:cNvSpPr>
            <a:spLocks noGrp="1"/>
          </p:cNvSpPr>
          <p:nvPr>
            <p:ph sz="half" idx="1"/>
          </p:nvPr>
        </p:nvSpPr>
        <p:spPr>
          <a:xfrm>
            <a:off x="457200" y="1536192"/>
            <a:ext cx="4258816" cy="4590288"/>
          </a:xfrm>
        </p:spPr>
        <p:txBody>
          <a:bodyPr/>
          <a:lstStyle/>
          <a:p>
            <a:pPr marL="114300" indent="0">
              <a:buNone/>
            </a:pPr>
            <a:r>
              <a:rPr lang="nl-NL" dirty="0"/>
              <a:t>Als je echt verkracht bent, doe je morgen aangifte!</a:t>
            </a:r>
            <a:endParaRPr lang="x-none" dirty="0"/>
          </a:p>
        </p:txBody>
      </p:sp>
      <p:pic>
        <p:nvPicPr>
          <p:cNvPr id="5" name="Tijdelijke aanduiding voor inhoud 4">
            <a:extLst>
              <a:ext uri="{FF2B5EF4-FFF2-40B4-BE49-F238E27FC236}">
                <a16:creationId xmlns:a16="http://schemas.microsoft.com/office/drawing/2014/main" xmlns="" id="{F8828CD9-E048-46F5-8D2F-4CEBCE86D7D5}"/>
              </a:ext>
            </a:extLst>
          </p:cNvPr>
          <p:cNvPicPr>
            <a:picLocks noGrp="1" noChangeAspect="1"/>
          </p:cNvPicPr>
          <p:nvPr>
            <p:ph sz="half" idx="2"/>
          </p:nvPr>
        </p:nvPicPr>
        <p:blipFill>
          <a:blip r:embed="rId2"/>
          <a:stretch>
            <a:fillRect/>
          </a:stretch>
        </p:blipFill>
        <p:spPr>
          <a:xfrm>
            <a:off x="827584" y="2962751"/>
            <a:ext cx="7249616" cy="3443568"/>
          </a:xfrm>
          <a:prstGeom prst="rect">
            <a:avLst/>
          </a:prstGeom>
        </p:spPr>
      </p:pic>
    </p:spTree>
    <p:extLst>
      <p:ext uri="{BB962C8B-B14F-4D97-AF65-F5344CB8AC3E}">
        <p14:creationId xmlns:p14="http://schemas.microsoft.com/office/powerpoint/2010/main" val="36898438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5789E2B-2A8D-4699-A650-D4C8D5C7FAA6}"/>
              </a:ext>
            </a:extLst>
          </p:cNvPr>
          <p:cNvSpPr>
            <a:spLocks noGrp="1"/>
          </p:cNvSpPr>
          <p:nvPr>
            <p:ph type="title"/>
          </p:nvPr>
        </p:nvSpPr>
        <p:spPr/>
        <p:txBody>
          <a:bodyPr/>
          <a:lstStyle/>
          <a:p>
            <a:pPr algn="ctr"/>
            <a:r>
              <a:rPr lang="nl-NL" dirty="0" err="1"/>
              <a:t>Victim</a:t>
            </a:r>
            <a:r>
              <a:rPr lang="nl-NL" dirty="0"/>
              <a:t> </a:t>
            </a:r>
            <a:r>
              <a:rPr lang="nl-NL" dirty="0" err="1"/>
              <a:t>blaming</a:t>
            </a:r>
            <a:endParaRPr lang="x-none" dirty="0"/>
          </a:p>
        </p:txBody>
      </p:sp>
      <p:sp>
        <p:nvSpPr>
          <p:cNvPr id="3" name="Tijdelijke aanduiding voor inhoud 2">
            <a:extLst>
              <a:ext uri="{FF2B5EF4-FFF2-40B4-BE49-F238E27FC236}">
                <a16:creationId xmlns:a16="http://schemas.microsoft.com/office/drawing/2014/main" xmlns="" id="{27A05486-1C1F-43A9-89B1-3315F373556B}"/>
              </a:ext>
            </a:extLst>
          </p:cNvPr>
          <p:cNvSpPr>
            <a:spLocks noGrp="1"/>
          </p:cNvSpPr>
          <p:nvPr>
            <p:ph sz="half" idx="1"/>
          </p:nvPr>
        </p:nvSpPr>
        <p:spPr>
          <a:xfrm>
            <a:off x="457200" y="1536192"/>
            <a:ext cx="7499176" cy="4590288"/>
          </a:xfrm>
        </p:spPr>
        <p:txBody>
          <a:bodyPr/>
          <a:lstStyle/>
          <a:p>
            <a:pPr marL="114300" indent="0">
              <a:buNone/>
            </a:pPr>
            <a:r>
              <a:rPr lang="nl-NL" dirty="0"/>
              <a:t>Wat deed je daar dan ook midden in de nacht?</a:t>
            </a:r>
            <a:endParaRPr lang="x-none" dirty="0"/>
          </a:p>
        </p:txBody>
      </p:sp>
      <p:pic>
        <p:nvPicPr>
          <p:cNvPr id="5" name="Tijdelijke aanduiding voor inhoud 4">
            <a:extLst>
              <a:ext uri="{FF2B5EF4-FFF2-40B4-BE49-F238E27FC236}">
                <a16:creationId xmlns:a16="http://schemas.microsoft.com/office/drawing/2014/main" xmlns="" id="{9385FD15-2C8E-48BC-85FA-432960D068B0}"/>
              </a:ext>
            </a:extLst>
          </p:cNvPr>
          <p:cNvPicPr>
            <a:picLocks noGrp="1" noChangeAspect="1"/>
          </p:cNvPicPr>
          <p:nvPr>
            <p:ph sz="half" idx="2"/>
          </p:nvPr>
        </p:nvPicPr>
        <p:blipFill>
          <a:blip r:embed="rId3"/>
          <a:stretch>
            <a:fillRect/>
          </a:stretch>
        </p:blipFill>
        <p:spPr>
          <a:xfrm>
            <a:off x="971600" y="2492896"/>
            <a:ext cx="6768752" cy="3641772"/>
          </a:xfrm>
          <a:prstGeom prst="rect">
            <a:avLst/>
          </a:prstGeom>
        </p:spPr>
      </p:pic>
    </p:spTree>
    <p:extLst>
      <p:ext uri="{BB962C8B-B14F-4D97-AF65-F5344CB8AC3E}">
        <p14:creationId xmlns:p14="http://schemas.microsoft.com/office/powerpoint/2010/main" val="19338781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B4D8B7-D978-49F0-BA46-821631D63DED}"/>
              </a:ext>
            </a:extLst>
          </p:cNvPr>
          <p:cNvSpPr>
            <a:spLocks noGrp="1"/>
          </p:cNvSpPr>
          <p:nvPr>
            <p:ph type="title"/>
          </p:nvPr>
        </p:nvSpPr>
        <p:spPr/>
        <p:txBody>
          <a:bodyPr/>
          <a:lstStyle/>
          <a:p>
            <a:pPr algn="ctr"/>
            <a:r>
              <a:rPr lang="nl-NL" dirty="0" err="1"/>
              <a:t>Victim</a:t>
            </a:r>
            <a:r>
              <a:rPr lang="nl-NL" dirty="0"/>
              <a:t> </a:t>
            </a:r>
            <a:r>
              <a:rPr lang="nl-NL" dirty="0" err="1"/>
              <a:t>blaming</a:t>
            </a:r>
            <a:endParaRPr lang="x-none" dirty="0"/>
          </a:p>
        </p:txBody>
      </p:sp>
      <p:sp>
        <p:nvSpPr>
          <p:cNvPr id="3" name="Tijdelijke aanduiding voor inhoud 2">
            <a:extLst>
              <a:ext uri="{FF2B5EF4-FFF2-40B4-BE49-F238E27FC236}">
                <a16:creationId xmlns:a16="http://schemas.microsoft.com/office/drawing/2014/main" xmlns="" id="{016A4D36-8396-4195-A9E7-D6021A2D0B6E}"/>
              </a:ext>
            </a:extLst>
          </p:cNvPr>
          <p:cNvSpPr>
            <a:spLocks noGrp="1"/>
          </p:cNvSpPr>
          <p:nvPr>
            <p:ph sz="half" idx="1"/>
          </p:nvPr>
        </p:nvSpPr>
        <p:spPr>
          <a:xfrm>
            <a:off x="457200" y="2564904"/>
            <a:ext cx="3657600" cy="3561576"/>
          </a:xfrm>
        </p:spPr>
        <p:txBody>
          <a:bodyPr/>
          <a:lstStyle/>
          <a:p>
            <a:pPr marL="114300" indent="0">
              <a:buNone/>
            </a:pPr>
            <a:r>
              <a:rPr lang="nl-NL" dirty="0"/>
              <a:t>Wie trekt er dan ook zulke uitdagende kleren aan?</a:t>
            </a:r>
            <a:endParaRPr lang="x-none" dirty="0"/>
          </a:p>
        </p:txBody>
      </p:sp>
      <p:pic>
        <p:nvPicPr>
          <p:cNvPr id="5" name="Tijdelijke aanduiding voor inhoud 4">
            <a:extLst>
              <a:ext uri="{FF2B5EF4-FFF2-40B4-BE49-F238E27FC236}">
                <a16:creationId xmlns:a16="http://schemas.microsoft.com/office/drawing/2014/main" xmlns="" id="{67029473-82ED-4FA3-AACF-46DE43A61C36}"/>
              </a:ext>
            </a:extLst>
          </p:cNvPr>
          <p:cNvPicPr>
            <a:picLocks noGrp="1" noChangeAspect="1"/>
          </p:cNvPicPr>
          <p:nvPr>
            <p:ph sz="half" idx="2"/>
          </p:nvPr>
        </p:nvPicPr>
        <p:blipFill>
          <a:blip r:embed="rId3"/>
          <a:stretch>
            <a:fillRect/>
          </a:stretch>
        </p:blipFill>
        <p:spPr>
          <a:xfrm>
            <a:off x="4788024" y="1340768"/>
            <a:ext cx="3258427" cy="4896544"/>
          </a:xfrm>
          <a:prstGeom prst="rect">
            <a:avLst/>
          </a:prstGeom>
        </p:spPr>
      </p:pic>
    </p:spTree>
    <p:extLst>
      <p:ext uri="{BB962C8B-B14F-4D97-AF65-F5344CB8AC3E}">
        <p14:creationId xmlns:p14="http://schemas.microsoft.com/office/powerpoint/2010/main" val="13647280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16632"/>
            <a:ext cx="7924800" cy="1143000"/>
          </a:xfrm>
        </p:spPr>
        <p:txBody>
          <a:bodyPr/>
          <a:lstStyle/>
          <a:p>
            <a:pPr algn="ctr"/>
            <a:r>
              <a:rPr lang="nl-NL" sz="4400" dirty="0"/>
              <a:t>Oudejaarsavond 2015</a:t>
            </a:r>
          </a:p>
        </p:txBody>
      </p:sp>
      <p:pic>
        <p:nvPicPr>
          <p:cNvPr id="2050"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334900" y="1844824"/>
            <a:ext cx="6477460" cy="3627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95024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098"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827584" y="1600200"/>
            <a:ext cx="6720763" cy="4645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04403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sz="4000" dirty="0"/>
              <a:t>November 2018</a:t>
            </a:r>
          </a:p>
        </p:txBody>
      </p:sp>
      <p:pic>
        <p:nvPicPr>
          <p:cNvPr id="3074"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071687" y="1781175"/>
            <a:ext cx="5000625" cy="375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51210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nl-NL" dirty="0"/>
              <a:t/>
            </a:r>
            <a:br>
              <a:rPr lang="nl-NL" dirty="0"/>
            </a:br>
            <a:r>
              <a:rPr lang="nl-NL" sz="5300" dirty="0"/>
              <a:t>Zie ik het goed of niet?</a:t>
            </a:r>
            <a:endParaRPr lang="nl-NL" dirty="0"/>
          </a:p>
        </p:txBody>
      </p:sp>
      <p:sp>
        <p:nvSpPr>
          <p:cNvPr id="3" name="Tijdelijke aanduiding voor inhoud 2"/>
          <p:cNvSpPr>
            <a:spLocks noGrp="1"/>
          </p:cNvSpPr>
          <p:nvPr>
            <p:ph idx="1"/>
          </p:nvPr>
        </p:nvSpPr>
        <p:spPr>
          <a:xfrm>
            <a:off x="899592" y="1700808"/>
            <a:ext cx="7259960" cy="4800600"/>
          </a:xfrm>
        </p:spPr>
        <p:txBody>
          <a:bodyPr/>
          <a:lstStyle/>
          <a:p>
            <a:pPr marL="0" indent="0">
              <a:buNone/>
            </a:pPr>
            <a:r>
              <a:rPr lang="nl-NL" sz="2800" dirty="0">
                <a:solidFill>
                  <a:srgbClr val="FF0000"/>
                </a:solidFill>
              </a:rPr>
              <a:t>1. Wat kan een kind meemaken?</a:t>
            </a:r>
          </a:p>
          <a:p>
            <a:pPr marL="0" indent="0">
              <a:buNone/>
            </a:pPr>
            <a:r>
              <a:rPr lang="nl-NL" sz="2800" dirty="0"/>
              <a:t>2. Wat kan een volwassene meemaken?</a:t>
            </a:r>
          </a:p>
          <a:p>
            <a:pPr marL="0" indent="0">
              <a:buNone/>
            </a:pPr>
            <a:r>
              <a:rPr lang="nl-NL" sz="2800" dirty="0"/>
              <a:t>3. Zie ik het goed of niet?</a:t>
            </a:r>
          </a:p>
          <a:p>
            <a:pPr marL="0" indent="0">
              <a:buNone/>
            </a:pPr>
            <a:r>
              <a:rPr lang="nl-NL" sz="2800" dirty="0"/>
              <a:t>4. Bij wie trek ik aan de bel?</a:t>
            </a:r>
          </a:p>
          <a:p>
            <a:pPr marL="0" indent="0">
              <a:buNone/>
            </a:pPr>
            <a:r>
              <a:rPr lang="nl-NL" sz="2800" dirty="0"/>
              <a:t>5. Wat kan ik zelf betekenen?</a:t>
            </a:r>
          </a:p>
          <a:p>
            <a:pPr marL="0" indent="0">
              <a:buNone/>
            </a:pPr>
            <a:r>
              <a:rPr lang="nl-NL" sz="2800" dirty="0"/>
              <a:t>6. Wat als een broeder (of zuster) over de grens gaat?</a:t>
            </a:r>
          </a:p>
        </p:txBody>
      </p:sp>
    </p:spTree>
    <p:extLst>
      <p:ext uri="{BB962C8B-B14F-4D97-AF65-F5344CB8AC3E}">
        <p14:creationId xmlns:p14="http://schemas.microsoft.com/office/powerpoint/2010/main" val="42897992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5122"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944628" y="1600200"/>
            <a:ext cx="7254743"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5516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sz="quarter" idx="13"/>
          </p:nvPr>
        </p:nvSpPr>
        <p:spPr/>
        <p:txBody>
          <a:bodyPr/>
          <a:lstStyle/>
          <a:p>
            <a:endParaRPr lang="nl-NL"/>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484" y="1060612"/>
            <a:ext cx="7952964" cy="4676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89155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sz="4000" dirty="0"/>
              <a:t>Februari 2012</a:t>
            </a:r>
          </a:p>
        </p:txBody>
      </p:sp>
      <p:pic>
        <p:nvPicPr>
          <p:cNvPr id="8194"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938212" y="1604962"/>
            <a:ext cx="7267575"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74184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2C604AF-FB54-486A-9DF2-DA7487BE7C4B}"/>
              </a:ext>
            </a:extLst>
          </p:cNvPr>
          <p:cNvSpPr>
            <a:spLocks noGrp="1"/>
          </p:cNvSpPr>
          <p:nvPr>
            <p:ph type="title"/>
          </p:nvPr>
        </p:nvSpPr>
        <p:spPr/>
        <p:txBody>
          <a:bodyPr/>
          <a:lstStyle/>
          <a:p>
            <a:pPr algn="ctr"/>
            <a:r>
              <a:rPr lang="nl-NL" dirty="0" err="1"/>
              <a:t>Victim</a:t>
            </a:r>
            <a:r>
              <a:rPr lang="nl-NL" dirty="0"/>
              <a:t> </a:t>
            </a:r>
            <a:r>
              <a:rPr lang="nl-NL" dirty="0" err="1"/>
              <a:t>blaming</a:t>
            </a:r>
            <a:endParaRPr lang="x-none" dirty="0"/>
          </a:p>
        </p:txBody>
      </p:sp>
      <p:sp>
        <p:nvSpPr>
          <p:cNvPr id="3" name="Tijdelijke aanduiding voor inhoud 2">
            <a:extLst>
              <a:ext uri="{FF2B5EF4-FFF2-40B4-BE49-F238E27FC236}">
                <a16:creationId xmlns:a16="http://schemas.microsoft.com/office/drawing/2014/main" xmlns="" id="{9F60A702-F150-4F59-A1EB-33659A9C5E5B}"/>
              </a:ext>
            </a:extLst>
          </p:cNvPr>
          <p:cNvSpPr>
            <a:spLocks noGrp="1"/>
          </p:cNvSpPr>
          <p:nvPr>
            <p:ph sz="half" idx="1"/>
          </p:nvPr>
        </p:nvSpPr>
        <p:spPr>
          <a:xfrm>
            <a:off x="457200" y="1536192"/>
            <a:ext cx="4258816" cy="4590288"/>
          </a:xfrm>
        </p:spPr>
        <p:txBody>
          <a:bodyPr/>
          <a:lstStyle/>
          <a:p>
            <a:pPr marL="114300" indent="0">
              <a:buNone/>
            </a:pPr>
            <a:r>
              <a:rPr lang="nl-NL" dirty="0"/>
              <a:t>Je kunt altijd NEE zeggen. (ook al lig je in bed)</a:t>
            </a:r>
            <a:endParaRPr lang="x-none" dirty="0"/>
          </a:p>
        </p:txBody>
      </p:sp>
      <p:pic>
        <p:nvPicPr>
          <p:cNvPr id="5" name="Tijdelijke aanduiding voor inhoud 4">
            <a:extLst>
              <a:ext uri="{FF2B5EF4-FFF2-40B4-BE49-F238E27FC236}">
                <a16:creationId xmlns:a16="http://schemas.microsoft.com/office/drawing/2014/main" xmlns="" id="{F5D7639C-FDB7-429E-97E9-1212476A106A}"/>
              </a:ext>
            </a:extLst>
          </p:cNvPr>
          <p:cNvPicPr>
            <a:picLocks noGrp="1" noChangeAspect="1"/>
          </p:cNvPicPr>
          <p:nvPr>
            <p:ph sz="half" idx="2"/>
          </p:nvPr>
        </p:nvPicPr>
        <p:blipFill>
          <a:blip r:embed="rId3"/>
          <a:stretch>
            <a:fillRect/>
          </a:stretch>
        </p:blipFill>
        <p:spPr>
          <a:xfrm>
            <a:off x="755576" y="2871431"/>
            <a:ext cx="7321624" cy="3843372"/>
          </a:xfrm>
          <a:prstGeom prst="rect">
            <a:avLst/>
          </a:prstGeom>
        </p:spPr>
      </p:pic>
    </p:spTree>
    <p:extLst>
      <p:ext uri="{BB962C8B-B14F-4D97-AF65-F5344CB8AC3E}">
        <p14:creationId xmlns:p14="http://schemas.microsoft.com/office/powerpoint/2010/main" val="1801954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FB69B64-40EB-45F6-831D-2F33450831D9}"/>
              </a:ext>
            </a:extLst>
          </p:cNvPr>
          <p:cNvSpPr>
            <a:spLocks noGrp="1"/>
          </p:cNvSpPr>
          <p:nvPr>
            <p:ph type="title"/>
          </p:nvPr>
        </p:nvSpPr>
        <p:spPr/>
        <p:txBody>
          <a:bodyPr/>
          <a:lstStyle/>
          <a:p>
            <a:pPr algn="ctr"/>
            <a:r>
              <a:rPr lang="nl-NL" dirty="0" err="1"/>
              <a:t>Victim</a:t>
            </a:r>
            <a:r>
              <a:rPr lang="nl-NL" dirty="0"/>
              <a:t> </a:t>
            </a:r>
            <a:r>
              <a:rPr lang="nl-NL" dirty="0" err="1"/>
              <a:t>blaming</a:t>
            </a:r>
            <a:endParaRPr lang="x-none" dirty="0"/>
          </a:p>
        </p:txBody>
      </p:sp>
      <p:sp>
        <p:nvSpPr>
          <p:cNvPr id="3" name="Tijdelijke aanduiding voor inhoud 2">
            <a:extLst>
              <a:ext uri="{FF2B5EF4-FFF2-40B4-BE49-F238E27FC236}">
                <a16:creationId xmlns:a16="http://schemas.microsoft.com/office/drawing/2014/main" xmlns="" id="{C46FF579-42B2-499A-BC07-A3D799910DF3}"/>
              </a:ext>
            </a:extLst>
          </p:cNvPr>
          <p:cNvSpPr>
            <a:spLocks noGrp="1"/>
          </p:cNvSpPr>
          <p:nvPr>
            <p:ph sz="half" idx="1"/>
          </p:nvPr>
        </p:nvSpPr>
        <p:spPr/>
        <p:txBody>
          <a:bodyPr/>
          <a:lstStyle/>
          <a:p>
            <a:r>
              <a:rPr lang="nl-NL" dirty="0"/>
              <a:t>Blokkeert verwerking</a:t>
            </a:r>
          </a:p>
          <a:p>
            <a:r>
              <a:rPr lang="nl-NL" dirty="0"/>
              <a:t>Zelfbeeld</a:t>
            </a:r>
          </a:p>
          <a:p>
            <a:pPr lvl="1"/>
            <a:r>
              <a:rPr lang="nl-NL" dirty="0"/>
              <a:t>Je voelt je dom</a:t>
            </a:r>
          </a:p>
          <a:p>
            <a:pPr lvl="1"/>
            <a:r>
              <a:rPr lang="nl-NL" dirty="0"/>
              <a:t>Je voelt je schuldig</a:t>
            </a:r>
          </a:p>
          <a:p>
            <a:r>
              <a:rPr lang="nl-NL" dirty="0" err="1"/>
              <a:t>Self</a:t>
            </a:r>
            <a:r>
              <a:rPr lang="nl-NL" dirty="0"/>
              <a:t> </a:t>
            </a:r>
            <a:r>
              <a:rPr lang="nl-NL" dirty="0" err="1"/>
              <a:t>blaming</a:t>
            </a:r>
            <a:endParaRPr lang="nl-NL" dirty="0"/>
          </a:p>
          <a:p>
            <a:pPr lvl="1"/>
            <a:r>
              <a:rPr lang="nl-NL" dirty="0"/>
              <a:t>Je voelt je dom</a:t>
            </a:r>
          </a:p>
          <a:p>
            <a:pPr lvl="1"/>
            <a:r>
              <a:rPr lang="nl-NL" dirty="0"/>
              <a:t>Schaamte</a:t>
            </a:r>
          </a:p>
          <a:p>
            <a:pPr lvl="1"/>
            <a:r>
              <a:rPr lang="nl-NL" dirty="0"/>
              <a:t>Controle herwinnen</a:t>
            </a:r>
          </a:p>
          <a:p>
            <a:pPr lvl="1"/>
            <a:endParaRPr lang="x-none" dirty="0"/>
          </a:p>
        </p:txBody>
      </p:sp>
      <p:pic>
        <p:nvPicPr>
          <p:cNvPr id="5" name="Tijdelijke aanduiding voor inhoud 4">
            <a:extLst>
              <a:ext uri="{FF2B5EF4-FFF2-40B4-BE49-F238E27FC236}">
                <a16:creationId xmlns:a16="http://schemas.microsoft.com/office/drawing/2014/main" xmlns="" id="{B2B243A9-E90F-4BEC-9341-12BF28C811D1}"/>
              </a:ext>
            </a:extLst>
          </p:cNvPr>
          <p:cNvPicPr>
            <a:picLocks noGrp="1" noChangeAspect="1"/>
          </p:cNvPicPr>
          <p:nvPr>
            <p:ph sz="half" idx="2"/>
          </p:nvPr>
        </p:nvPicPr>
        <p:blipFill>
          <a:blip r:embed="rId3"/>
          <a:stretch>
            <a:fillRect/>
          </a:stretch>
        </p:blipFill>
        <p:spPr>
          <a:xfrm>
            <a:off x="4355976" y="1772816"/>
            <a:ext cx="3657600" cy="2306972"/>
          </a:xfrm>
          <a:prstGeom prst="rect">
            <a:avLst/>
          </a:prstGeom>
        </p:spPr>
      </p:pic>
    </p:spTree>
    <p:extLst>
      <p:ext uri="{BB962C8B-B14F-4D97-AF65-F5344CB8AC3E}">
        <p14:creationId xmlns:p14="http://schemas.microsoft.com/office/powerpoint/2010/main" val="28779991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sz="4000" dirty="0"/>
              <a:t>Adventist TODAY</a:t>
            </a:r>
          </a:p>
        </p:txBody>
      </p:sp>
      <p:pic>
        <p:nvPicPr>
          <p:cNvPr id="10242"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639660" y="1600200"/>
            <a:ext cx="7864679"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81815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10888AE-CD8C-4BE5-BDF0-4FA540E6D944}"/>
              </a:ext>
            </a:extLst>
          </p:cNvPr>
          <p:cNvSpPr>
            <a:spLocks noGrp="1"/>
          </p:cNvSpPr>
          <p:nvPr>
            <p:ph type="title"/>
          </p:nvPr>
        </p:nvSpPr>
        <p:spPr/>
        <p:txBody>
          <a:bodyPr/>
          <a:lstStyle/>
          <a:p>
            <a:endParaRPr lang="x-none"/>
          </a:p>
        </p:txBody>
      </p:sp>
      <p:sp>
        <p:nvSpPr>
          <p:cNvPr id="3" name="Tijdelijke aanduiding voor inhoud 2">
            <a:extLst>
              <a:ext uri="{FF2B5EF4-FFF2-40B4-BE49-F238E27FC236}">
                <a16:creationId xmlns:a16="http://schemas.microsoft.com/office/drawing/2014/main" xmlns="" id="{A1018881-4B84-4D9C-854B-65C971684B42}"/>
              </a:ext>
            </a:extLst>
          </p:cNvPr>
          <p:cNvSpPr>
            <a:spLocks noGrp="1"/>
          </p:cNvSpPr>
          <p:nvPr>
            <p:ph sz="quarter" idx="13"/>
          </p:nvPr>
        </p:nvSpPr>
        <p:spPr>
          <a:xfrm>
            <a:off x="609600" y="332656"/>
            <a:ext cx="7418784" cy="1368152"/>
          </a:xfrm>
        </p:spPr>
        <p:txBody>
          <a:bodyPr/>
          <a:lstStyle/>
          <a:p>
            <a:pPr marL="114300" indent="0">
              <a:buNone/>
            </a:pPr>
            <a:r>
              <a:rPr lang="nl-NL" sz="2800" dirty="0"/>
              <a:t>"de vrouw verleidde mij”  werkte niet voor Adam en zal in het laatste oordeel ook niet werken.</a:t>
            </a:r>
          </a:p>
          <a:p>
            <a:endParaRPr lang="x-none" dirty="0"/>
          </a:p>
        </p:txBody>
      </p:sp>
      <p:pic>
        <p:nvPicPr>
          <p:cNvPr id="4" name="Afbeelding 3">
            <a:extLst>
              <a:ext uri="{FF2B5EF4-FFF2-40B4-BE49-F238E27FC236}">
                <a16:creationId xmlns:a16="http://schemas.microsoft.com/office/drawing/2014/main" xmlns="" id="{FCC22EBD-7C1A-4E22-8A09-DB3459DD066D}"/>
              </a:ext>
            </a:extLst>
          </p:cNvPr>
          <p:cNvPicPr>
            <a:picLocks noChangeAspect="1"/>
          </p:cNvPicPr>
          <p:nvPr/>
        </p:nvPicPr>
        <p:blipFill>
          <a:blip r:embed="rId3"/>
          <a:stretch>
            <a:fillRect/>
          </a:stretch>
        </p:blipFill>
        <p:spPr>
          <a:xfrm>
            <a:off x="971600" y="1556792"/>
            <a:ext cx="7056784" cy="5105476"/>
          </a:xfrm>
          <a:prstGeom prst="rect">
            <a:avLst/>
          </a:prstGeom>
        </p:spPr>
      </p:pic>
    </p:spTree>
    <p:extLst>
      <p:ext uri="{BB962C8B-B14F-4D97-AF65-F5344CB8AC3E}">
        <p14:creationId xmlns:p14="http://schemas.microsoft.com/office/powerpoint/2010/main" val="35331024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sz="4000" dirty="0"/>
              <a:t>De BIJBEL</a:t>
            </a:r>
          </a:p>
        </p:txBody>
      </p:sp>
      <p:sp>
        <p:nvSpPr>
          <p:cNvPr id="3" name="Tijdelijke aanduiding voor inhoud 2"/>
          <p:cNvSpPr>
            <a:spLocks noGrp="1"/>
          </p:cNvSpPr>
          <p:nvPr>
            <p:ph sz="quarter" idx="13"/>
          </p:nvPr>
        </p:nvSpPr>
        <p:spPr/>
        <p:txBody>
          <a:bodyPr/>
          <a:lstStyle/>
          <a:p>
            <a:r>
              <a:rPr lang="nl-NL" sz="3200" baseline="30000" dirty="0" err="1"/>
              <a:t>Rom</a:t>
            </a:r>
            <a:r>
              <a:rPr lang="nl-NL" sz="3200" baseline="30000" dirty="0"/>
              <a:t> 14:13 </a:t>
            </a:r>
            <a:r>
              <a:rPr lang="nl-NL" sz="3200" dirty="0"/>
              <a:t>Vrienden, we moeten elkaar niet meer veroordelen. Laten we afspreken dat we het andere gelovigen niet moeilijk maken. En dat we hun geloof niet in gevaar brengen</a:t>
            </a:r>
            <a:r>
              <a:rPr lang="nl-NL" dirty="0"/>
              <a:t>.</a:t>
            </a:r>
          </a:p>
        </p:txBody>
      </p:sp>
    </p:spTree>
    <p:extLst>
      <p:ext uri="{BB962C8B-B14F-4D97-AF65-F5344CB8AC3E}">
        <p14:creationId xmlns:p14="http://schemas.microsoft.com/office/powerpoint/2010/main" val="37787970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138FC77-F0B0-43FF-A627-2E71CF95E29F}"/>
              </a:ext>
            </a:extLst>
          </p:cNvPr>
          <p:cNvSpPr>
            <a:spLocks noGrp="1"/>
          </p:cNvSpPr>
          <p:nvPr>
            <p:ph type="title"/>
          </p:nvPr>
        </p:nvSpPr>
        <p:spPr/>
        <p:txBody>
          <a:bodyPr/>
          <a:lstStyle/>
          <a:p>
            <a:r>
              <a:rPr lang="nl-NL" dirty="0"/>
              <a:t>Marijke</a:t>
            </a:r>
            <a:endParaRPr lang="x-none" dirty="0"/>
          </a:p>
        </p:txBody>
      </p:sp>
      <p:sp>
        <p:nvSpPr>
          <p:cNvPr id="3" name="Tijdelijke aanduiding voor inhoud 2">
            <a:extLst>
              <a:ext uri="{FF2B5EF4-FFF2-40B4-BE49-F238E27FC236}">
                <a16:creationId xmlns:a16="http://schemas.microsoft.com/office/drawing/2014/main" xmlns="" id="{DACE510F-590A-4C8B-BCCE-785E4521DD59}"/>
              </a:ext>
            </a:extLst>
          </p:cNvPr>
          <p:cNvSpPr>
            <a:spLocks noGrp="1"/>
          </p:cNvSpPr>
          <p:nvPr>
            <p:ph sz="half" idx="1"/>
          </p:nvPr>
        </p:nvSpPr>
        <p:spPr/>
        <p:txBody>
          <a:bodyPr/>
          <a:lstStyle/>
          <a:p>
            <a:pPr marL="114300" indent="0">
              <a:buNone/>
            </a:pPr>
            <a:r>
              <a:rPr lang="nl-NL" dirty="0"/>
              <a:t>Wat zeg jij tegen Marijke?</a:t>
            </a:r>
          </a:p>
          <a:p>
            <a:pPr marL="114300" indent="0">
              <a:buNone/>
            </a:pPr>
            <a:endParaRPr lang="nl-NL" dirty="0"/>
          </a:p>
          <a:p>
            <a:pPr marL="114300" indent="0">
              <a:buNone/>
            </a:pPr>
            <a:r>
              <a:rPr lang="nl-NL" dirty="0"/>
              <a:t>Wat heeft Marijke nodig? </a:t>
            </a:r>
          </a:p>
          <a:p>
            <a:endParaRPr lang="nl-NL" dirty="0"/>
          </a:p>
          <a:p>
            <a:pPr marL="114300" indent="0">
              <a:buNone/>
            </a:pPr>
            <a:r>
              <a:rPr lang="nl-NL" dirty="0"/>
              <a:t>Welke woorden? Welke houding?</a:t>
            </a:r>
          </a:p>
          <a:p>
            <a:pPr marL="114300" indent="0">
              <a:buNone/>
            </a:pPr>
            <a:endParaRPr lang="nl-NL" dirty="0"/>
          </a:p>
          <a:p>
            <a:pPr marL="114300" indent="0">
              <a:buNone/>
            </a:pPr>
            <a:endParaRPr lang="nl-NL" dirty="0"/>
          </a:p>
        </p:txBody>
      </p:sp>
      <p:pic>
        <p:nvPicPr>
          <p:cNvPr id="5" name="Tijdelijke aanduiding voor inhoud 4">
            <a:extLst>
              <a:ext uri="{FF2B5EF4-FFF2-40B4-BE49-F238E27FC236}">
                <a16:creationId xmlns:a16="http://schemas.microsoft.com/office/drawing/2014/main" xmlns="" id="{A4BF2A0E-546C-4DB2-96EE-3CEE99523187}"/>
              </a:ext>
            </a:extLst>
          </p:cNvPr>
          <p:cNvPicPr>
            <a:picLocks noGrp="1" noChangeAspect="1"/>
          </p:cNvPicPr>
          <p:nvPr>
            <p:ph sz="half" idx="2"/>
          </p:nvPr>
        </p:nvPicPr>
        <p:blipFill>
          <a:blip r:embed="rId3"/>
          <a:stretch>
            <a:fillRect/>
          </a:stretch>
        </p:blipFill>
        <p:spPr>
          <a:xfrm>
            <a:off x="4283968" y="1556792"/>
            <a:ext cx="3657600" cy="2440141"/>
          </a:xfrm>
          <a:prstGeom prst="rect">
            <a:avLst/>
          </a:prstGeom>
        </p:spPr>
      </p:pic>
    </p:spTree>
    <p:extLst>
      <p:ext uri="{BB962C8B-B14F-4D97-AF65-F5344CB8AC3E}">
        <p14:creationId xmlns:p14="http://schemas.microsoft.com/office/powerpoint/2010/main" val="16674695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xmlns="" id="{B5F3EA87-C475-46B8-AA0E-7E76410D0E34}"/>
              </a:ext>
            </a:extLst>
          </p:cNvPr>
          <p:cNvSpPr>
            <a:spLocks noGrp="1"/>
          </p:cNvSpPr>
          <p:nvPr>
            <p:ph type="title"/>
          </p:nvPr>
        </p:nvSpPr>
        <p:spPr/>
        <p:txBody>
          <a:bodyPr/>
          <a:lstStyle/>
          <a:p>
            <a:pPr algn="ctr"/>
            <a:r>
              <a:rPr lang="nl-NL" dirty="0"/>
              <a:t>Wat kan je wel zeggen</a:t>
            </a:r>
            <a:endParaRPr lang="x-none" dirty="0"/>
          </a:p>
        </p:txBody>
      </p:sp>
      <p:sp>
        <p:nvSpPr>
          <p:cNvPr id="7" name="Tijdelijke aanduiding voor inhoud 6">
            <a:extLst>
              <a:ext uri="{FF2B5EF4-FFF2-40B4-BE49-F238E27FC236}">
                <a16:creationId xmlns:a16="http://schemas.microsoft.com/office/drawing/2014/main" xmlns="" id="{51AA5B73-4CAA-4146-BB71-5F7DB4E98CD8}"/>
              </a:ext>
            </a:extLst>
          </p:cNvPr>
          <p:cNvSpPr>
            <a:spLocks noGrp="1"/>
          </p:cNvSpPr>
          <p:nvPr>
            <p:ph idx="1"/>
          </p:nvPr>
        </p:nvSpPr>
        <p:spPr>
          <a:xfrm>
            <a:off x="683568" y="1412776"/>
            <a:ext cx="6552728" cy="5184576"/>
          </a:xfrm>
        </p:spPr>
        <p:txBody>
          <a:bodyPr>
            <a:normAutofit fontScale="92500" lnSpcReduction="20000"/>
          </a:bodyPr>
          <a:lstStyle/>
          <a:p>
            <a:r>
              <a:rPr lang="nl-NL" dirty="0"/>
              <a:t>Wat erg dat dit jou is overkomen</a:t>
            </a:r>
          </a:p>
          <a:p>
            <a:r>
              <a:rPr lang="nl-NL" dirty="0"/>
              <a:t>Je bent niet gek/raar/vies, </a:t>
            </a:r>
          </a:p>
          <a:p>
            <a:r>
              <a:rPr lang="nl-NL" dirty="0"/>
              <a:t>ik wil naar je luisteren,</a:t>
            </a:r>
          </a:p>
          <a:p>
            <a:r>
              <a:rPr lang="nl-NL" dirty="0"/>
              <a:t>Hij had dit nooit mogen doen</a:t>
            </a:r>
          </a:p>
          <a:p>
            <a:r>
              <a:rPr lang="nl-NL" dirty="0"/>
              <a:t>Het is niet jouw schuld</a:t>
            </a:r>
          </a:p>
          <a:p>
            <a:r>
              <a:rPr lang="nl-NL" dirty="0"/>
              <a:t>Jij bent niet het misbruik</a:t>
            </a:r>
          </a:p>
          <a:p>
            <a:r>
              <a:rPr lang="nl-NL" dirty="0"/>
              <a:t>Er is niets mis met jou</a:t>
            </a:r>
          </a:p>
          <a:p>
            <a:r>
              <a:rPr lang="nl-NL" dirty="0"/>
              <a:t>Hoe kan ik je helpen?</a:t>
            </a:r>
          </a:p>
          <a:p>
            <a:r>
              <a:rPr lang="nl-NL" dirty="0"/>
              <a:t>Je hebt niet gevraagd om wat jou is overkomen</a:t>
            </a:r>
          </a:p>
          <a:p>
            <a:r>
              <a:rPr lang="nl-NL" dirty="0"/>
              <a:t>Bedankt voor je vertrouwen</a:t>
            </a:r>
          </a:p>
          <a:p>
            <a:r>
              <a:rPr lang="nl-NL" dirty="0"/>
              <a:t>Wat verdrietig voor je</a:t>
            </a:r>
          </a:p>
          <a:p>
            <a:r>
              <a:rPr lang="nl-NL" dirty="0"/>
              <a:t>Wat moedig van je om dit te vertellen</a:t>
            </a:r>
          </a:p>
          <a:p>
            <a:r>
              <a:rPr lang="nl-NL" dirty="0"/>
              <a:t>Ik ben er voor je</a:t>
            </a:r>
          </a:p>
          <a:p>
            <a:r>
              <a:rPr lang="nl-NL" dirty="0"/>
              <a:t>Wat zou je willen?</a:t>
            </a:r>
          </a:p>
          <a:p>
            <a:r>
              <a:rPr lang="nl-NL" dirty="0"/>
              <a:t>Wat heb je nodig?</a:t>
            </a:r>
          </a:p>
          <a:p>
            <a:r>
              <a:rPr lang="nl-NL" dirty="0"/>
              <a:t>Je kan er niets aan doen, wat jou is overkomen</a:t>
            </a:r>
          </a:p>
        </p:txBody>
      </p:sp>
    </p:spTree>
    <p:extLst>
      <p:ext uri="{BB962C8B-B14F-4D97-AF65-F5344CB8AC3E}">
        <p14:creationId xmlns:p14="http://schemas.microsoft.com/office/powerpoint/2010/main" val="15428949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620000" cy="2074242"/>
          </a:xfrm>
        </p:spPr>
        <p:txBody>
          <a:bodyPr/>
          <a:lstStyle/>
          <a:p>
            <a:pPr algn="ctr"/>
            <a:r>
              <a:rPr lang="nl-NL" dirty="0"/>
              <a:t>1. Wat kan een kind meemaken?</a:t>
            </a:r>
          </a:p>
        </p:txBody>
      </p:sp>
      <p:sp>
        <p:nvSpPr>
          <p:cNvPr id="3" name="Tijdelijke aanduiding voor inhoud 2"/>
          <p:cNvSpPr>
            <a:spLocks noGrp="1"/>
          </p:cNvSpPr>
          <p:nvPr>
            <p:ph idx="1"/>
          </p:nvPr>
        </p:nvSpPr>
        <p:spPr>
          <a:xfrm>
            <a:off x="457200" y="3140968"/>
            <a:ext cx="7620000" cy="3259832"/>
          </a:xfrm>
        </p:spPr>
        <p:txBody>
          <a:bodyPr/>
          <a:lstStyle/>
          <a:p>
            <a:endParaRPr lang="nl-NL" dirty="0"/>
          </a:p>
        </p:txBody>
      </p:sp>
    </p:spTree>
    <p:extLst>
      <p:ext uri="{BB962C8B-B14F-4D97-AF65-F5344CB8AC3E}">
        <p14:creationId xmlns:p14="http://schemas.microsoft.com/office/powerpoint/2010/main" val="27388616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smtClean="0"/>
              <a:t>Wat kan je wel</a:t>
            </a:r>
            <a:endParaRPr lang="nl-NL" dirty="0"/>
          </a:p>
        </p:txBody>
      </p:sp>
      <p:sp>
        <p:nvSpPr>
          <p:cNvPr id="3" name="Tijdelijke aanduiding voor inhoud 2"/>
          <p:cNvSpPr>
            <a:spLocks noGrp="1"/>
          </p:cNvSpPr>
          <p:nvPr>
            <p:ph sz="half" idx="1"/>
          </p:nvPr>
        </p:nvSpPr>
        <p:spPr>
          <a:xfrm>
            <a:off x="457200" y="1536192"/>
            <a:ext cx="4186808" cy="4590288"/>
          </a:xfrm>
        </p:spPr>
        <p:txBody>
          <a:bodyPr/>
          <a:lstStyle/>
          <a:p>
            <a:r>
              <a:rPr lang="nl-NL" sz="3200" dirty="0">
                <a:solidFill>
                  <a:srgbClr val="FF0000"/>
                </a:solidFill>
              </a:rPr>
              <a:t>luisteren</a:t>
            </a:r>
          </a:p>
          <a:p>
            <a:r>
              <a:rPr lang="nl-NL" sz="3200" dirty="0" smtClean="0"/>
              <a:t>erkennen </a:t>
            </a:r>
            <a:r>
              <a:rPr lang="nl-NL" sz="3200" dirty="0"/>
              <a:t>dat ze </a:t>
            </a:r>
            <a:r>
              <a:rPr lang="nl-NL" sz="3200" dirty="0">
                <a:solidFill>
                  <a:srgbClr val="FF0000"/>
                </a:solidFill>
              </a:rPr>
              <a:t>slachtoffer</a:t>
            </a:r>
            <a:r>
              <a:rPr lang="nl-NL" sz="3200" dirty="0"/>
              <a:t> is </a:t>
            </a:r>
            <a:endParaRPr lang="nl-NL" sz="3200" dirty="0" smtClean="0"/>
          </a:p>
          <a:p>
            <a:r>
              <a:rPr lang="nl-NL" sz="3200" dirty="0" smtClean="0"/>
              <a:t>Erkennen dat ze  </a:t>
            </a:r>
            <a:r>
              <a:rPr lang="nl-NL" sz="3200" dirty="0">
                <a:solidFill>
                  <a:srgbClr val="FF0000"/>
                </a:solidFill>
              </a:rPr>
              <a:t>niet mede schuldig </a:t>
            </a:r>
            <a:r>
              <a:rPr lang="nl-NL" sz="3200" dirty="0"/>
              <a:t>is.</a:t>
            </a:r>
          </a:p>
          <a:p>
            <a:endParaRPr lang="nl-NL" dirty="0" smtClean="0"/>
          </a:p>
          <a:p>
            <a:endParaRPr lang="nl-NL" dirty="0"/>
          </a:p>
          <a:p>
            <a:endParaRPr lang="nl-NL" dirty="0"/>
          </a:p>
          <a:p>
            <a:endParaRPr lang="nl-NL" dirty="0"/>
          </a:p>
        </p:txBody>
      </p:sp>
      <p:sp>
        <p:nvSpPr>
          <p:cNvPr id="4" name="Tijdelijke aanduiding voor inhoud 3"/>
          <p:cNvSpPr>
            <a:spLocks noGrp="1"/>
          </p:cNvSpPr>
          <p:nvPr>
            <p:ph sz="half" idx="2"/>
          </p:nvPr>
        </p:nvSpPr>
        <p:spPr/>
        <p:txBody>
          <a:bodyPr/>
          <a:lstStyle/>
          <a:p>
            <a:endParaRPr lang="nl-NL"/>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420840"/>
            <a:ext cx="360040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63414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nl-NL" dirty="0"/>
              <a:t/>
            </a:r>
            <a:br>
              <a:rPr lang="nl-NL" dirty="0"/>
            </a:br>
            <a:r>
              <a:rPr lang="nl-NL" sz="5300" dirty="0"/>
              <a:t>Zie ik het goed of niet?</a:t>
            </a:r>
            <a:endParaRPr lang="nl-NL" dirty="0"/>
          </a:p>
        </p:txBody>
      </p:sp>
      <p:sp>
        <p:nvSpPr>
          <p:cNvPr id="3" name="Tijdelijke aanduiding voor inhoud 2"/>
          <p:cNvSpPr>
            <a:spLocks noGrp="1"/>
          </p:cNvSpPr>
          <p:nvPr>
            <p:ph idx="1"/>
          </p:nvPr>
        </p:nvSpPr>
        <p:spPr>
          <a:xfrm>
            <a:off x="539552" y="1700808"/>
            <a:ext cx="7620000" cy="4800600"/>
          </a:xfrm>
        </p:spPr>
        <p:txBody>
          <a:bodyPr/>
          <a:lstStyle/>
          <a:p>
            <a:pPr marL="0" indent="0">
              <a:buNone/>
            </a:pPr>
            <a:r>
              <a:rPr lang="nl-NL" sz="2800" dirty="0"/>
              <a:t>1. Wat kan een kind meemaken?</a:t>
            </a:r>
          </a:p>
          <a:p>
            <a:pPr marL="0" indent="0">
              <a:buNone/>
            </a:pPr>
            <a:r>
              <a:rPr lang="nl-NL" sz="2800" dirty="0"/>
              <a:t>2. Wat kan een volwassene meemaken?</a:t>
            </a:r>
          </a:p>
          <a:p>
            <a:pPr marL="0" indent="0">
              <a:buNone/>
            </a:pPr>
            <a:r>
              <a:rPr lang="nl-NL" sz="2800" dirty="0"/>
              <a:t>3. Zie ik het goed of niet?</a:t>
            </a:r>
          </a:p>
          <a:p>
            <a:pPr marL="0" indent="0">
              <a:buNone/>
            </a:pPr>
            <a:r>
              <a:rPr lang="nl-NL" sz="2800" dirty="0"/>
              <a:t>4. Bij wie trek ik aan de bel?</a:t>
            </a:r>
          </a:p>
          <a:p>
            <a:pPr marL="0" indent="0">
              <a:buNone/>
            </a:pPr>
            <a:r>
              <a:rPr lang="nl-NL" sz="2800" dirty="0"/>
              <a:t>5. Wat kan ik zelf betekenen?</a:t>
            </a:r>
          </a:p>
          <a:p>
            <a:pPr marL="0" indent="0">
              <a:buNone/>
            </a:pPr>
            <a:r>
              <a:rPr lang="nl-NL" sz="2800" dirty="0">
                <a:solidFill>
                  <a:srgbClr val="FF0000"/>
                </a:solidFill>
              </a:rPr>
              <a:t>6. Wat als een broeder of zuster over de grens gaat?</a:t>
            </a:r>
            <a:endParaRPr lang="nl-NL" dirty="0">
              <a:solidFill>
                <a:srgbClr val="FF0000"/>
              </a:solidFill>
            </a:endParaRPr>
          </a:p>
        </p:txBody>
      </p:sp>
    </p:spTree>
    <p:extLst>
      <p:ext uri="{BB962C8B-B14F-4D97-AF65-F5344CB8AC3E}">
        <p14:creationId xmlns:p14="http://schemas.microsoft.com/office/powerpoint/2010/main" val="40749785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nl-NL" dirty="0"/>
              <a:t>6. Broeder of zuster over de grens</a:t>
            </a:r>
          </a:p>
        </p:txBody>
      </p:sp>
      <p:sp>
        <p:nvSpPr>
          <p:cNvPr id="3" name="Tijdelijke aanduiding voor inhoud 2"/>
          <p:cNvSpPr>
            <a:spLocks noGrp="1"/>
          </p:cNvSpPr>
          <p:nvPr>
            <p:ph idx="1"/>
          </p:nvPr>
        </p:nvSpPr>
        <p:spPr/>
        <p:txBody>
          <a:bodyPr>
            <a:normAutofit/>
          </a:bodyPr>
          <a:lstStyle/>
          <a:p>
            <a:endParaRPr lang="nl-NL" sz="2800" dirty="0"/>
          </a:p>
        </p:txBody>
      </p:sp>
    </p:spTree>
    <p:extLst>
      <p:ext uri="{BB962C8B-B14F-4D97-AF65-F5344CB8AC3E}">
        <p14:creationId xmlns:p14="http://schemas.microsoft.com/office/powerpoint/2010/main" val="15577331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57DF4E7-5FBC-4061-81C2-E26D0422C191}"/>
              </a:ext>
            </a:extLst>
          </p:cNvPr>
          <p:cNvSpPr>
            <a:spLocks noGrp="1"/>
          </p:cNvSpPr>
          <p:nvPr>
            <p:ph type="title"/>
          </p:nvPr>
        </p:nvSpPr>
        <p:spPr/>
        <p:txBody>
          <a:bodyPr/>
          <a:lstStyle/>
          <a:p>
            <a:r>
              <a:rPr lang="nl-NL" dirty="0"/>
              <a:t>Marijke</a:t>
            </a:r>
            <a:endParaRPr lang="x-none" dirty="0"/>
          </a:p>
        </p:txBody>
      </p:sp>
      <p:sp>
        <p:nvSpPr>
          <p:cNvPr id="3" name="Tijdelijke aanduiding voor inhoud 2">
            <a:extLst>
              <a:ext uri="{FF2B5EF4-FFF2-40B4-BE49-F238E27FC236}">
                <a16:creationId xmlns:a16="http://schemas.microsoft.com/office/drawing/2014/main" xmlns="" id="{75C12152-4E32-4715-A344-A40CF8B3A2A1}"/>
              </a:ext>
            </a:extLst>
          </p:cNvPr>
          <p:cNvSpPr>
            <a:spLocks noGrp="1"/>
          </p:cNvSpPr>
          <p:nvPr>
            <p:ph sz="half" idx="1"/>
          </p:nvPr>
        </p:nvSpPr>
        <p:spPr/>
        <p:txBody>
          <a:bodyPr>
            <a:normAutofit/>
          </a:bodyPr>
          <a:lstStyle/>
          <a:p>
            <a:pPr marL="114300" indent="0">
              <a:buNone/>
            </a:pPr>
            <a:r>
              <a:rPr lang="nl-NL" dirty="0"/>
              <a:t>Een goede ouderling….</a:t>
            </a:r>
          </a:p>
        </p:txBody>
      </p:sp>
      <p:pic>
        <p:nvPicPr>
          <p:cNvPr id="5" name="Tijdelijke aanduiding voor inhoud 4">
            <a:extLst>
              <a:ext uri="{FF2B5EF4-FFF2-40B4-BE49-F238E27FC236}">
                <a16:creationId xmlns:a16="http://schemas.microsoft.com/office/drawing/2014/main" xmlns="" id="{CFF810DC-1BE7-47B7-8D89-6AB09D937756}"/>
              </a:ext>
            </a:extLst>
          </p:cNvPr>
          <p:cNvPicPr>
            <a:picLocks noGrp="1" noChangeAspect="1"/>
          </p:cNvPicPr>
          <p:nvPr>
            <p:ph sz="half" idx="2"/>
          </p:nvPr>
        </p:nvPicPr>
        <p:blipFill>
          <a:blip r:embed="rId3"/>
          <a:stretch>
            <a:fillRect/>
          </a:stretch>
        </p:blipFill>
        <p:spPr>
          <a:xfrm>
            <a:off x="4427984" y="1484784"/>
            <a:ext cx="3657600" cy="2443276"/>
          </a:xfrm>
          <a:prstGeom prst="rect">
            <a:avLst/>
          </a:prstGeom>
        </p:spPr>
      </p:pic>
    </p:spTree>
    <p:extLst>
      <p:ext uri="{BB962C8B-B14F-4D97-AF65-F5344CB8AC3E}">
        <p14:creationId xmlns:p14="http://schemas.microsoft.com/office/powerpoint/2010/main" val="30080976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Gedragsregels nodig?</a:t>
            </a:r>
          </a:p>
        </p:txBody>
      </p:sp>
      <p:sp>
        <p:nvSpPr>
          <p:cNvPr id="3" name="Tijdelijke aanduiding voor inhoud 2"/>
          <p:cNvSpPr>
            <a:spLocks noGrp="1"/>
          </p:cNvSpPr>
          <p:nvPr>
            <p:ph idx="1"/>
          </p:nvPr>
        </p:nvSpPr>
        <p:spPr/>
        <p:txBody>
          <a:bodyPr/>
          <a:lstStyle/>
          <a:p>
            <a:r>
              <a:rPr lang="nl-NL" dirty="0"/>
              <a:t>Wat als een broeder of zuster over de grens gaat? </a:t>
            </a:r>
          </a:p>
          <a:p>
            <a:pPr marL="114300" indent="0">
              <a:buNone/>
            </a:pPr>
            <a:endParaRPr lang="nl-NL" dirty="0"/>
          </a:p>
          <a:p>
            <a:r>
              <a:rPr lang="nl-NL" dirty="0"/>
              <a:t>– protocol nodig?</a:t>
            </a:r>
          </a:p>
          <a:p>
            <a:endParaRPr lang="nl-NL" dirty="0"/>
          </a:p>
          <a:p>
            <a:r>
              <a:rPr lang="nl-NL" dirty="0"/>
              <a:t>VOG: Verklaring omtrent gedrag (verplicht bij iedereen die werkt met kinderen)</a:t>
            </a:r>
          </a:p>
        </p:txBody>
      </p:sp>
    </p:spTree>
    <p:extLst>
      <p:ext uri="{BB962C8B-B14F-4D97-AF65-F5344CB8AC3E}">
        <p14:creationId xmlns:p14="http://schemas.microsoft.com/office/powerpoint/2010/main" val="7046174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620000" cy="2290266"/>
          </a:xfrm>
        </p:spPr>
        <p:txBody>
          <a:bodyPr/>
          <a:lstStyle/>
          <a:p>
            <a:pPr algn="ctr"/>
            <a:r>
              <a:rPr lang="nl-NL" b="1" dirty="0"/>
              <a:t>Gratis Vrijwilligerscursus: </a:t>
            </a:r>
            <a:br>
              <a:rPr lang="nl-NL" b="1" dirty="0"/>
            </a:br>
            <a:endParaRPr lang="nl-NL" dirty="0"/>
          </a:p>
        </p:txBody>
      </p:sp>
      <p:sp>
        <p:nvSpPr>
          <p:cNvPr id="3" name="Tijdelijke aanduiding voor inhoud 2"/>
          <p:cNvSpPr>
            <a:spLocks noGrp="1"/>
          </p:cNvSpPr>
          <p:nvPr>
            <p:ph idx="1"/>
          </p:nvPr>
        </p:nvSpPr>
        <p:spPr>
          <a:xfrm>
            <a:off x="611560" y="1628800"/>
            <a:ext cx="7620000" cy="4800600"/>
          </a:xfrm>
        </p:spPr>
        <p:txBody>
          <a:bodyPr>
            <a:normAutofit/>
          </a:bodyPr>
          <a:lstStyle/>
          <a:p>
            <a:pPr marL="0" indent="0">
              <a:buNone/>
            </a:pPr>
            <a:endParaRPr lang="nl-NL" b="1" dirty="0"/>
          </a:p>
          <a:p>
            <a:pPr marL="0" indent="0">
              <a:buNone/>
            </a:pPr>
            <a:r>
              <a:rPr lang="nl-NL" sz="2800" b="1" dirty="0"/>
              <a:t>Korte bezinning thema 'Veilige gemeente’</a:t>
            </a:r>
            <a:endParaRPr lang="nl-NL" sz="1000" b="1" dirty="0"/>
          </a:p>
          <a:p>
            <a:endParaRPr lang="nl-NL" sz="1100" dirty="0"/>
          </a:p>
          <a:p>
            <a:pPr marL="114300" indent="0">
              <a:buNone/>
            </a:pPr>
            <a:r>
              <a:rPr lang="nl-NL" sz="2800" dirty="0">
                <a:hlinkClick r:id="rId3"/>
              </a:rPr>
              <a:t>https://www.protestantsekerk.nl/ideeenbank/korte-bezinning-thema-veilige-gemeente-in-kerkenraad/</a:t>
            </a:r>
            <a:endParaRPr lang="nl-NL" sz="2800" dirty="0"/>
          </a:p>
          <a:p>
            <a:pPr marL="114300" indent="0">
              <a:buNone/>
            </a:pPr>
            <a:endParaRPr lang="nl-NL" sz="2800" dirty="0"/>
          </a:p>
          <a:p>
            <a:pPr marL="0" indent="0">
              <a:buNone/>
            </a:pPr>
            <a:r>
              <a:rPr lang="nl-NL" sz="2800" b="1" dirty="0"/>
              <a:t>'Zorgen over een kind, en nu?'</a:t>
            </a:r>
            <a:endParaRPr lang="nl-NL" sz="1000" dirty="0"/>
          </a:p>
          <a:p>
            <a:pPr marL="0" indent="0">
              <a:buNone/>
            </a:pPr>
            <a:r>
              <a:rPr lang="nl-NL" sz="1000" dirty="0"/>
              <a:t> </a:t>
            </a:r>
          </a:p>
          <a:p>
            <a:pPr marL="0" indent="0">
              <a:buNone/>
            </a:pPr>
            <a:r>
              <a:rPr lang="nl-NL" sz="2800" u="sng" dirty="0">
                <a:hlinkClick r:id="rId4"/>
              </a:rPr>
              <a:t>https://www.augeo.nl/nl-nl/vrijwilligers</a:t>
            </a:r>
            <a:endParaRPr lang="nl-NL" sz="2800" u="sng" dirty="0"/>
          </a:p>
          <a:p>
            <a:pPr marL="114300" indent="0">
              <a:buNone/>
            </a:pPr>
            <a:endParaRPr lang="nl-NL" sz="2800" dirty="0"/>
          </a:p>
        </p:txBody>
      </p:sp>
    </p:spTree>
    <p:extLst>
      <p:ext uri="{BB962C8B-B14F-4D97-AF65-F5344CB8AC3E}">
        <p14:creationId xmlns:p14="http://schemas.microsoft.com/office/powerpoint/2010/main" val="30222806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15416"/>
            <a:ext cx="7571184" cy="3960440"/>
          </a:xfrm>
        </p:spPr>
        <p:txBody>
          <a:bodyPr>
            <a:normAutofit/>
          </a:bodyPr>
          <a:lstStyle/>
          <a:p>
            <a:pPr algn="ctr"/>
            <a:r>
              <a:rPr lang="nl-NL" dirty="0"/>
              <a:t>Dank je wel dat jullie de vrijwilligers zijn die het verschil maken</a:t>
            </a:r>
          </a:p>
        </p:txBody>
      </p:sp>
      <p:sp>
        <p:nvSpPr>
          <p:cNvPr id="3" name="Tijdelijke aanduiding voor inhoud 2"/>
          <p:cNvSpPr>
            <a:spLocks noGrp="1"/>
          </p:cNvSpPr>
          <p:nvPr>
            <p:ph idx="1"/>
          </p:nvPr>
        </p:nvSpPr>
        <p:spPr>
          <a:xfrm>
            <a:off x="1043608" y="2780928"/>
            <a:ext cx="6480720" cy="3619872"/>
          </a:xfrm>
        </p:spPr>
        <p:txBody>
          <a:bodyPr>
            <a:normAutofit lnSpcReduction="10000"/>
          </a:bodyPr>
          <a:lstStyle/>
          <a:p>
            <a:pPr marL="114300" indent="0" algn="ctr">
              <a:buNone/>
            </a:pPr>
            <a:r>
              <a:rPr kumimoji="0" lang="nl-NL" sz="2400" b="0" i="0" u="none" strike="noStrike" kern="1200" cap="none" spc="0" normalizeH="0" baseline="0" noProof="0" dirty="0">
                <a:ln>
                  <a:noFill/>
                </a:ln>
                <a:solidFill>
                  <a:srgbClr val="675E47"/>
                </a:solidFill>
                <a:effectLst/>
                <a:uLnTx/>
                <a:uFillTx/>
                <a:latin typeface="-apple-system"/>
                <a:ea typeface="+mn-ea"/>
                <a:cs typeface="+mn-cs"/>
              </a:rPr>
              <a:t>In elke gemeente zijn slachtoffers van geweld, misbruik of onveilige machtssituaties, in hun thuissituatie of zelfs in de kerk. </a:t>
            </a:r>
          </a:p>
          <a:p>
            <a:pPr marL="114300" indent="0" algn="ctr">
              <a:buNone/>
            </a:pPr>
            <a:endParaRPr kumimoji="0" lang="nl-NL" sz="2400" b="0" i="0" u="none" strike="noStrike" kern="1200" cap="none" spc="0" normalizeH="0" baseline="0" noProof="0" dirty="0">
              <a:ln>
                <a:noFill/>
              </a:ln>
              <a:solidFill>
                <a:srgbClr val="675E47"/>
              </a:solidFill>
              <a:effectLst/>
              <a:uLnTx/>
              <a:uFillTx/>
              <a:latin typeface="-apple-system"/>
              <a:ea typeface="+mn-ea"/>
              <a:cs typeface="+mn-cs"/>
            </a:endParaRPr>
          </a:p>
          <a:p>
            <a:pPr marL="114300" indent="0" algn="ctr">
              <a:buNone/>
            </a:pPr>
            <a:r>
              <a:rPr kumimoji="0" lang="nl-NL" sz="2400" b="0" i="0" u="none" strike="noStrike" kern="1200" cap="none" spc="0" normalizeH="0" baseline="0" noProof="0" dirty="0">
                <a:ln>
                  <a:noFill/>
                </a:ln>
                <a:solidFill>
                  <a:srgbClr val="675E47"/>
                </a:solidFill>
                <a:effectLst/>
                <a:uLnTx/>
                <a:uFillTx/>
                <a:latin typeface="-apple-system"/>
                <a:ea typeface="+mn-ea"/>
                <a:cs typeface="+mn-cs"/>
              </a:rPr>
              <a:t>Daar willen en mogen we niet voor wegkijken! </a:t>
            </a:r>
          </a:p>
          <a:p>
            <a:pPr marL="114300" indent="0" algn="ctr">
              <a:buNone/>
            </a:pPr>
            <a:endParaRPr kumimoji="0" lang="nl-NL" sz="2400" b="0" i="0" u="none" strike="noStrike" kern="1200" cap="none" spc="0" normalizeH="0" baseline="0" noProof="0" dirty="0">
              <a:ln>
                <a:noFill/>
              </a:ln>
              <a:solidFill>
                <a:srgbClr val="675E47"/>
              </a:solidFill>
              <a:effectLst/>
              <a:uLnTx/>
              <a:uFillTx/>
              <a:latin typeface="-apple-system"/>
              <a:ea typeface="+mn-ea"/>
              <a:cs typeface="+mn-cs"/>
            </a:endParaRPr>
          </a:p>
          <a:p>
            <a:pPr marL="114300" indent="0" algn="ctr">
              <a:buNone/>
            </a:pPr>
            <a:r>
              <a:rPr kumimoji="0" lang="nl-NL" sz="2400" b="0" i="0" u="none" strike="noStrike" kern="1200" cap="none" spc="0" normalizeH="0" baseline="0" noProof="0" dirty="0">
                <a:ln>
                  <a:noFill/>
                </a:ln>
                <a:solidFill>
                  <a:srgbClr val="675E47"/>
                </a:solidFill>
                <a:effectLst/>
                <a:uLnTx/>
                <a:uFillTx/>
                <a:latin typeface="-apple-system"/>
                <a:ea typeface="+mn-ea"/>
                <a:cs typeface="+mn-cs"/>
              </a:rPr>
              <a:t>Stel als kerkelijke gemeente het onderwerp </a:t>
            </a:r>
          </a:p>
          <a:p>
            <a:pPr marL="114300" indent="0" algn="ctr">
              <a:buNone/>
            </a:pPr>
            <a:r>
              <a:rPr kumimoji="0" lang="nl-NL" sz="2400" b="0" i="0" u="none" strike="noStrike" kern="1200" cap="none" spc="0" normalizeH="0" baseline="0" noProof="0" dirty="0">
                <a:ln>
                  <a:noFill/>
                </a:ln>
                <a:solidFill>
                  <a:srgbClr val="675E47"/>
                </a:solidFill>
                <a:effectLst/>
                <a:uLnTx/>
                <a:uFillTx/>
                <a:latin typeface="-apple-system"/>
                <a:ea typeface="+mn-ea"/>
                <a:cs typeface="+mn-cs"/>
              </a:rPr>
              <a:t>aan de orde. </a:t>
            </a:r>
            <a:endParaRPr lang="nl-NL" sz="2400" dirty="0"/>
          </a:p>
        </p:txBody>
      </p:sp>
    </p:spTree>
    <p:extLst>
      <p:ext uri="{BB962C8B-B14F-4D97-AF65-F5344CB8AC3E}">
        <p14:creationId xmlns:p14="http://schemas.microsoft.com/office/powerpoint/2010/main" val="124289021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393B994-DD49-40E6-A049-30E1A21E6A21}"/>
              </a:ext>
            </a:extLst>
          </p:cNvPr>
          <p:cNvSpPr>
            <a:spLocks noGrp="1"/>
          </p:cNvSpPr>
          <p:nvPr>
            <p:ph type="title"/>
          </p:nvPr>
        </p:nvSpPr>
        <p:spPr/>
        <p:txBody>
          <a:bodyPr/>
          <a:lstStyle/>
          <a:p>
            <a:endParaRPr lang="x-none"/>
          </a:p>
        </p:txBody>
      </p:sp>
      <p:sp>
        <p:nvSpPr>
          <p:cNvPr id="3" name="Tijdelijke aanduiding voor inhoud 2">
            <a:extLst>
              <a:ext uri="{FF2B5EF4-FFF2-40B4-BE49-F238E27FC236}">
                <a16:creationId xmlns:a16="http://schemas.microsoft.com/office/drawing/2014/main" xmlns="" id="{49B97655-16FC-442F-BAFC-A5466D924735}"/>
              </a:ext>
            </a:extLst>
          </p:cNvPr>
          <p:cNvSpPr>
            <a:spLocks noGrp="1"/>
          </p:cNvSpPr>
          <p:nvPr>
            <p:ph idx="1"/>
          </p:nvPr>
        </p:nvSpPr>
        <p:spPr/>
        <p:txBody>
          <a:bodyPr/>
          <a:lstStyle/>
          <a:p>
            <a:endParaRPr lang="x-none"/>
          </a:p>
        </p:txBody>
      </p:sp>
    </p:spTree>
    <p:extLst>
      <p:ext uri="{BB962C8B-B14F-4D97-AF65-F5344CB8AC3E}">
        <p14:creationId xmlns:p14="http://schemas.microsoft.com/office/powerpoint/2010/main" val="40195971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1240C1D-B474-4B81-AAC6-CF48B71F062E}"/>
              </a:ext>
            </a:extLst>
          </p:cNvPr>
          <p:cNvSpPr>
            <a:spLocks noGrp="1"/>
          </p:cNvSpPr>
          <p:nvPr>
            <p:ph type="title"/>
          </p:nvPr>
        </p:nvSpPr>
        <p:spPr/>
        <p:txBody>
          <a:bodyPr/>
          <a:lstStyle/>
          <a:p>
            <a:pPr algn="ctr"/>
            <a:r>
              <a:rPr lang="nl-NL" dirty="0"/>
              <a:t>Tijd over…. ? </a:t>
            </a:r>
            <a:endParaRPr lang="x-none" dirty="0"/>
          </a:p>
        </p:txBody>
      </p:sp>
      <p:sp>
        <p:nvSpPr>
          <p:cNvPr id="3" name="Tijdelijke aanduiding voor inhoud 2">
            <a:extLst>
              <a:ext uri="{FF2B5EF4-FFF2-40B4-BE49-F238E27FC236}">
                <a16:creationId xmlns:a16="http://schemas.microsoft.com/office/drawing/2014/main" xmlns="" id="{BBBDCBD2-D4CF-415B-BE0A-33887B65E2EF}"/>
              </a:ext>
            </a:extLst>
          </p:cNvPr>
          <p:cNvSpPr>
            <a:spLocks noGrp="1"/>
          </p:cNvSpPr>
          <p:nvPr>
            <p:ph idx="1"/>
          </p:nvPr>
        </p:nvSpPr>
        <p:spPr/>
        <p:txBody>
          <a:bodyPr/>
          <a:lstStyle/>
          <a:p>
            <a:r>
              <a:rPr lang="de-DE" dirty="0"/>
              <a:t>https://www.youtube.com/watch?v=1I3wJ7pJUjg</a:t>
            </a:r>
            <a:endParaRPr lang="x-none" dirty="0"/>
          </a:p>
        </p:txBody>
      </p:sp>
    </p:spTree>
    <p:extLst>
      <p:ext uri="{BB962C8B-B14F-4D97-AF65-F5344CB8AC3E}">
        <p14:creationId xmlns:p14="http://schemas.microsoft.com/office/powerpoint/2010/main" val="2060059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620000" cy="1930226"/>
          </a:xfrm>
        </p:spPr>
        <p:txBody>
          <a:bodyPr>
            <a:normAutofit/>
          </a:bodyPr>
          <a:lstStyle/>
          <a:p>
            <a:pPr algn="ctr"/>
            <a:r>
              <a:rPr lang="nl-NL" dirty="0"/>
              <a:t>Hoeveel kinderen maken het mee?</a:t>
            </a:r>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31172097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52936" y="-1395536"/>
            <a:ext cx="17300224" cy="9721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6780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C66E77CA-61B6-4E35-885C-A436E7CD0D71}"/>
              </a:ext>
            </a:extLst>
          </p:cNvPr>
          <p:cNvSpPr>
            <a:spLocks noGrp="1"/>
          </p:cNvSpPr>
          <p:nvPr>
            <p:ph type="title"/>
          </p:nvPr>
        </p:nvSpPr>
        <p:spPr/>
        <p:txBody>
          <a:bodyPr/>
          <a:lstStyle/>
          <a:p>
            <a:pPr algn="ctr"/>
            <a:r>
              <a:rPr lang="nl-NL" dirty="0"/>
              <a:t>Wat weet je van: </a:t>
            </a:r>
            <a:endParaRPr lang="x-none" dirty="0"/>
          </a:p>
        </p:txBody>
      </p:sp>
      <p:sp>
        <p:nvSpPr>
          <p:cNvPr id="6" name="Tijdelijke aanduiding voor tekst 5">
            <a:extLst>
              <a:ext uri="{FF2B5EF4-FFF2-40B4-BE49-F238E27FC236}">
                <a16:creationId xmlns:a16="http://schemas.microsoft.com/office/drawing/2014/main" xmlns="" id="{068550E4-B0C8-4071-8D37-556BE3838B94}"/>
              </a:ext>
            </a:extLst>
          </p:cNvPr>
          <p:cNvSpPr>
            <a:spLocks noGrp="1"/>
          </p:cNvSpPr>
          <p:nvPr>
            <p:ph type="body" idx="1"/>
          </p:nvPr>
        </p:nvSpPr>
        <p:spPr/>
        <p:txBody>
          <a:bodyPr/>
          <a:lstStyle/>
          <a:p>
            <a:r>
              <a:rPr lang="nl-NL" sz="3200" dirty="0"/>
              <a:t>Risicofactoren</a:t>
            </a:r>
            <a:endParaRPr lang="x-none" sz="3200" dirty="0"/>
          </a:p>
        </p:txBody>
      </p:sp>
      <p:sp>
        <p:nvSpPr>
          <p:cNvPr id="3" name="Tijdelijke aanduiding voor inhoud 2">
            <a:extLst>
              <a:ext uri="{FF2B5EF4-FFF2-40B4-BE49-F238E27FC236}">
                <a16:creationId xmlns:a16="http://schemas.microsoft.com/office/drawing/2014/main" xmlns="" id="{24DD91D4-BC9E-41E7-B2F6-870AFDA0DDB0}"/>
              </a:ext>
            </a:extLst>
          </p:cNvPr>
          <p:cNvSpPr>
            <a:spLocks noGrp="1"/>
          </p:cNvSpPr>
          <p:nvPr>
            <p:ph sz="half" idx="2"/>
          </p:nvPr>
        </p:nvSpPr>
        <p:spPr/>
        <p:txBody>
          <a:bodyPr/>
          <a:lstStyle/>
          <a:p>
            <a:endParaRPr lang="x-none" dirty="0"/>
          </a:p>
        </p:txBody>
      </p:sp>
      <p:sp>
        <p:nvSpPr>
          <p:cNvPr id="7" name="Tijdelijke aanduiding voor tekst 6">
            <a:extLst>
              <a:ext uri="{FF2B5EF4-FFF2-40B4-BE49-F238E27FC236}">
                <a16:creationId xmlns:a16="http://schemas.microsoft.com/office/drawing/2014/main" xmlns="" id="{32C15AFC-7553-41C7-8D64-21D19E6CCB31}"/>
              </a:ext>
            </a:extLst>
          </p:cNvPr>
          <p:cNvSpPr>
            <a:spLocks noGrp="1"/>
          </p:cNvSpPr>
          <p:nvPr>
            <p:ph type="body" sz="quarter" idx="3"/>
          </p:nvPr>
        </p:nvSpPr>
        <p:spPr>
          <a:xfrm>
            <a:off x="4419600" y="1535112"/>
            <a:ext cx="3657600" cy="1101799"/>
          </a:xfrm>
        </p:spPr>
        <p:txBody>
          <a:bodyPr/>
          <a:lstStyle/>
          <a:p>
            <a:r>
              <a:rPr lang="nl-NL" sz="3200" dirty="0"/>
              <a:t>Beschermende factoren</a:t>
            </a:r>
            <a:endParaRPr lang="x-none" sz="3200" dirty="0"/>
          </a:p>
        </p:txBody>
      </p:sp>
      <p:sp>
        <p:nvSpPr>
          <p:cNvPr id="8" name="Tijdelijke aanduiding voor inhoud 7">
            <a:extLst>
              <a:ext uri="{FF2B5EF4-FFF2-40B4-BE49-F238E27FC236}">
                <a16:creationId xmlns:a16="http://schemas.microsoft.com/office/drawing/2014/main" xmlns="" id="{3CCE9A80-1D30-45FE-A2C2-FDC0C866D3F0}"/>
              </a:ext>
            </a:extLst>
          </p:cNvPr>
          <p:cNvSpPr>
            <a:spLocks noGrp="1"/>
          </p:cNvSpPr>
          <p:nvPr>
            <p:ph sz="quarter" idx="4"/>
          </p:nvPr>
        </p:nvSpPr>
        <p:spPr/>
        <p:txBody>
          <a:bodyPr/>
          <a:lstStyle/>
          <a:p>
            <a:endParaRPr lang="x-none"/>
          </a:p>
        </p:txBody>
      </p:sp>
    </p:spTree>
    <p:extLst>
      <p:ext uri="{BB962C8B-B14F-4D97-AF65-F5344CB8AC3E}">
        <p14:creationId xmlns:p14="http://schemas.microsoft.com/office/powerpoint/2010/main" val="76241092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angrenzend">
  <a:themeElements>
    <a:clrScheme name="Aangrenzend">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Kantoor">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angrenzend">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1204</TotalTime>
  <Words>5191</Words>
  <Application>Microsoft Office PowerPoint</Application>
  <PresentationFormat>Diavoorstelling (4:3)</PresentationFormat>
  <Paragraphs>916</Paragraphs>
  <Slides>68</Slides>
  <Notes>60</Notes>
  <HiddenSlides>0</HiddenSlides>
  <MMClips>0</MMClips>
  <ScaleCrop>false</ScaleCrop>
  <HeadingPairs>
    <vt:vector size="4" baseType="variant">
      <vt:variant>
        <vt:lpstr>Thema</vt:lpstr>
      </vt:variant>
      <vt:variant>
        <vt:i4>1</vt:i4>
      </vt:variant>
      <vt:variant>
        <vt:lpstr>Diatitels</vt:lpstr>
      </vt:variant>
      <vt:variant>
        <vt:i4>68</vt:i4>
      </vt:variant>
    </vt:vector>
  </HeadingPairs>
  <TitlesOfParts>
    <vt:vector size="69" baseType="lpstr">
      <vt:lpstr>Aangrenzend</vt:lpstr>
      <vt:lpstr>PowerPoint-presentatie</vt:lpstr>
      <vt:lpstr>Zie ik het goed of niet?</vt:lpstr>
      <vt:lpstr>Jullie maken het verschil!</vt:lpstr>
      <vt:lpstr> Zie ik het goed of niet?</vt:lpstr>
      <vt:lpstr> Zie ik het goed of niet?</vt:lpstr>
      <vt:lpstr>1. Wat kan een kind meemaken?</vt:lpstr>
      <vt:lpstr>Hoeveel kinderen maken het mee?</vt:lpstr>
      <vt:lpstr>PowerPoint-presentatie</vt:lpstr>
      <vt:lpstr>Wat weet je van: </vt:lpstr>
      <vt:lpstr>Je merkt op</vt:lpstr>
      <vt:lpstr>Wat zie je?</vt:lpstr>
      <vt:lpstr>Wat zie je?</vt:lpstr>
      <vt:lpstr>Seksueel grensoverschrijdend gedrag</vt:lpstr>
      <vt:lpstr>JIJ kan het verschil maken</vt:lpstr>
      <vt:lpstr>JIJ kan het verschil maken</vt:lpstr>
      <vt:lpstr> Zie ik het goed of niet?</vt:lpstr>
      <vt:lpstr>Wat kan een volwassene meemaken?</vt:lpstr>
      <vt:lpstr>Definities</vt:lpstr>
      <vt:lpstr>Seksueel geweld</vt:lpstr>
      <vt:lpstr>Seksuele grensoverschrijding</vt:lpstr>
      <vt:lpstr>In de kerk?</vt:lpstr>
      <vt:lpstr>In de kerk?</vt:lpstr>
      <vt:lpstr>In de kerk</vt:lpstr>
      <vt:lpstr>Male headship </vt:lpstr>
      <vt:lpstr>In onze kerk?</vt:lpstr>
      <vt:lpstr>Marijke</vt:lpstr>
      <vt:lpstr>Hoe wordt je onder druk gezet?</vt:lpstr>
      <vt:lpstr>Hoe word je onder druk gezet?</vt:lpstr>
      <vt:lpstr> Zie ik het goed of niet?</vt:lpstr>
      <vt:lpstr>3. Zie ik het goed of niet?</vt:lpstr>
      <vt:lpstr>Wat zie je bij volwassenen?</vt:lpstr>
      <vt:lpstr>Marijke</vt:lpstr>
      <vt:lpstr> Zie ik het goed of niet?</vt:lpstr>
      <vt:lpstr>4. Trek aan de bel! </vt:lpstr>
      <vt:lpstr>Ja, maar….neem een kijkje in de spiegel</vt:lpstr>
      <vt:lpstr>En nu?</vt:lpstr>
      <vt:lpstr>En nu?</vt:lpstr>
      <vt:lpstr>Marijke</vt:lpstr>
      <vt:lpstr> Zie ik het goed of niet?</vt:lpstr>
      <vt:lpstr>5. Wat kan je wel?</vt:lpstr>
      <vt:lpstr>Marijke</vt:lpstr>
      <vt:lpstr>Victim blaming</vt:lpstr>
      <vt:lpstr>Victim blaming</vt:lpstr>
      <vt:lpstr>Victim blaming</vt:lpstr>
      <vt:lpstr>Victim blaming</vt:lpstr>
      <vt:lpstr>Victim blaming</vt:lpstr>
      <vt:lpstr>Oudejaarsavond 2015</vt:lpstr>
      <vt:lpstr>PowerPoint-presentatie</vt:lpstr>
      <vt:lpstr>November 2018</vt:lpstr>
      <vt:lpstr>PowerPoint-presentatie</vt:lpstr>
      <vt:lpstr>PowerPoint-presentatie</vt:lpstr>
      <vt:lpstr>Februari 2012</vt:lpstr>
      <vt:lpstr>Victim blaming</vt:lpstr>
      <vt:lpstr>Victim blaming</vt:lpstr>
      <vt:lpstr>Adventist TODAY</vt:lpstr>
      <vt:lpstr>PowerPoint-presentatie</vt:lpstr>
      <vt:lpstr>De BIJBEL</vt:lpstr>
      <vt:lpstr>Marijke</vt:lpstr>
      <vt:lpstr>Wat kan je wel zeggen</vt:lpstr>
      <vt:lpstr>Wat kan je wel</vt:lpstr>
      <vt:lpstr> Zie ik het goed of niet?</vt:lpstr>
      <vt:lpstr>6. Broeder of zuster over de grens</vt:lpstr>
      <vt:lpstr>Marijke</vt:lpstr>
      <vt:lpstr>Gedragsregels nodig?</vt:lpstr>
      <vt:lpstr>Gratis Vrijwilligerscursus:  </vt:lpstr>
      <vt:lpstr>Dank je wel dat jullie de vrijwilligers zijn die het verschil maken</vt:lpstr>
      <vt:lpstr>PowerPoint-presentatie</vt:lpstr>
      <vt:lpstr>Tijd over…. ?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Gebruiker</dc:creator>
  <cp:lastModifiedBy>H de Jongh</cp:lastModifiedBy>
  <cp:revision>48</cp:revision>
  <dcterms:created xsi:type="dcterms:W3CDTF">2019-09-11T16:43:35Z</dcterms:created>
  <dcterms:modified xsi:type="dcterms:W3CDTF">2021-11-11T12:02:55Z</dcterms:modified>
</cp:coreProperties>
</file>